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56" r:id="rId2"/>
    <p:sldId id="271" r:id="rId3"/>
    <p:sldId id="272" r:id="rId4"/>
    <p:sldId id="265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74" r:id="rId13"/>
    <p:sldId id="266" r:id="rId14"/>
    <p:sldId id="269" r:id="rId15"/>
    <p:sldId id="270" r:id="rId16"/>
    <p:sldId id="275" r:id="rId17"/>
    <p:sldId id="276" r:id="rId18"/>
    <p:sldId id="277" r:id="rId19"/>
    <p:sldId id="278" r:id="rId20"/>
    <p:sldId id="267" r:id="rId21"/>
    <p:sldId id="273" r:id="rId22"/>
    <p:sldId id="258" r:id="rId23"/>
  </p:sldIdLst>
  <p:sldSz cx="9144000" cy="5143500" type="screen16x9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22" autoAdjust="0"/>
  </p:normalViewPr>
  <p:slideViewPr>
    <p:cSldViewPr>
      <p:cViewPr>
        <p:scale>
          <a:sx n="97" d="100"/>
          <a:sy n="97" d="100"/>
        </p:scale>
        <p:origin x="-114" y="-7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89856" y="1653648"/>
            <a:ext cx="7164288" cy="1836204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>
                    <a:alpha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883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5178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65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8376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7729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2616771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1491630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0882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288376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288376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87997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52477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52477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8253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89289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6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3932311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1516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557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274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7918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65-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65-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65-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65-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65-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65-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65-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65-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oeste/logi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419622"/>
            <a:ext cx="7109792" cy="20701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3200" dirty="0">
                <a:ea typeface="Roboto" pitchFamily="2" charset="0"/>
              </a:rPr>
              <a:t/>
            </a:r>
            <a:br>
              <a:rPr lang="pt-BR" sz="3200" dirty="0">
                <a:ea typeface="Roboto" pitchFamily="2" charset="0"/>
              </a:rPr>
            </a:br>
            <a:r>
              <a:rPr lang="pt-BR" sz="3200" dirty="0">
                <a:ea typeface="Roboto" pitchFamily="2" charset="0"/>
              </a:rPr>
              <a:t/>
            </a:r>
            <a:br>
              <a:rPr lang="pt-BR" sz="3200" dirty="0">
                <a:ea typeface="Roboto" pitchFamily="2" charset="0"/>
              </a:rPr>
            </a:br>
            <a:r>
              <a:rPr lang="pt-BR" sz="3200" dirty="0">
                <a:ea typeface="Roboto" pitchFamily="2" charset="0"/>
              </a:rPr>
              <a:t>Atendimento as pessoas com Deficiência na </a:t>
            </a:r>
            <a:r>
              <a:rPr lang="pt-BR" sz="3200" dirty="0" err="1">
                <a:ea typeface="Roboto" pitchFamily="2" charset="0"/>
              </a:rPr>
              <a:t>Unoeste</a:t>
            </a:r>
            <a:r>
              <a:rPr lang="pt-BR" sz="3200" dirty="0">
                <a:ea typeface="Roboto" pitchFamily="2" charset="0"/>
              </a:rPr>
              <a:t> </a:t>
            </a:r>
            <a:br>
              <a:rPr lang="pt-BR" sz="3200" dirty="0">
                <a:ea typeface="Roboto" pitchFamily="2" charset="0"/>
              </a:rPr>
            </a:br>
            <a:r>
              <a:rPr lang="pt-BR" sz="3200" dirty="0">
                <a:ea typeface="Roboto" pitchFamily="2" charset="0"/>
              </a:rPr>
              <a:t> O trabalho do NAI </a:t>
            </a:r>
            <a:br>
              <a:rPr lang="pt-BR" sz="3200" dirty="0">
                <a:ea typeface="Roboto" pitchFamily="2" charset="0"/>
              </a:rPr>
            </a:br>
            <a:r>
              <a:rPr lang="pt-BR" sz="3200" dirty="0">
                <a:ea typeface="Roboto" pitchFamily="2" charset="0"/>
              </a:rPr>
              <a:t/>
            </a:r>
            <a:br>
              <a:rPr lang="pt-BR" sz="3200" dirty="0">
                <a:ea typeface="Roboto" pitchFamily="2" charset="0"/>
              </a:rPr>
            </a:br>
            <a:r>
              <a:rPr lang="pt-BR" sz="2000" dirty="0">
                <a:ea typeface="Roboto" pitchFamily="2" charset="0"/>
              </a:rPr>
              <a:t/>
            </a:r>
            <a:br>
              <a:rPr lang="pt-BR" sz="2000" dirty="0">
                <a:ea typeface="Roboto" pitchFamily="2" charset="0"/>
              </a:rPr>
            </a:br>
            <a:r>
              <a:rPr lang="pt-BR" sz="2000" dirty="0">
                <a:ea typeface="Roboto" pitchFamily="2" charset="0"/>
              </a:rPr>
              <a:t/>
            </a:r>
            <a:br>
              <a:rPr lang="pt-BR" sz="2000" dirty="0">
                <a:ea typeface="Roboto" pitchFamily="2" charset="0"/>
              </a:rPr>
            </a:br>
            <a:r>
              <a:rPr lang="pt-BR" sz="2000" dirty="0">
                <a:ea typeface="Roboto" pitchFamily="2" charset="0"/>
              </a:rPr>
              <a:t/>
            </a:r>
            <a:br>
              <a:rPr lang="pt-BR" sz="2000" dirty="0">
                <a:ea typeface="Roboto" pitchFamily="2" charset="0"/>
              </a:rPr>
            </a:br>
            <a:endParaRPr lang="pt-BR" sz="2000" dirty="0">
              <a:ea typeface="Roboto" pitchFamily="2" charset="0"/>
            </a:endParaRPr>
          </a:p>
        </p:txBody>
      </p:sp>
      <p:sp>
        <p:nvSpPr>
          <p:cNvPr id="12291" name="CaixaDeTexto 2"/>
          <p:cNvSpPr txBox="1">
            <a:spLocks noChangeArrowheads="1"/>
          </p:cNvSpPr>
          <p:nvPr/>
        </p:nvSpPr>
        <p:spPr bwMode="auto">
          <a:xfrm>
            <a:off x="2427824" y="4103688"/>
            <a:ext cx="42883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 algn="ctr" eaLnBrk="1" hangingPunct="1"/>
            <a:r>
              <a:rPr lang="pt-BR" b="1" dirty="0" err="1">
                <a:solidFill>
                  <a:srgbClr val="99CC00"/>
                </a:solidFill>
              </a:rPr>
              <a:t>Ma</a:t>
            </a:r>
            <a:r>
              <a:rPr lang="pt-BR" b="1" dirty="0">
                <a:solidFill>
                  <a:srgbClr val="99CC00"/>
                </a:solidFill>
              </a:rPr>
              <a:t>. Regina Rita Liberati </a:t>
            </a:r>
            <a:r>
              <a:rPr lang="pt-BR" b="1" dirty="0" err="1">
                <a:solidFill>
                  <a:srgbClr val="99CC00"/>
                </a:solidFill>
              </a:rPr>
              <a:t>Silingovschi</a:t>
            </a:r>
            <a:r>
              <a:rPr lang="pt-BR" b="1" dirty="0">
                <a:solidFill>
                  <a:srgbClr val="99CC00"/>
                </a:solidFill>
                <a:latin typeface="Arial" charset="0"/>
              </a:rPr>
              <a:t> </a:t>
            </a:r>
          </a:p>
          <a:p>
            <a:pPr algn="ctr" eaLnBrk="1" hangingPunct="1"/>
            <a:r>
              <a:rPr lang="pt-BR" b="1" dirty="0">
                <a:solidFill>
                  <a:srgbClr val="99CC00"/>
                </a:solidFill>
                <a:latin typeface="Arial" charset="0"/>
              </a:rPr>
              <a:t>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771550"/>
            <a:ext cx="5355661" cy="368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8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67494"/>
            <a:ext cx="5368246" cy="4203045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5652120" y="3471850"/>
            <a:ext cx="1028092" cy="74666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a Direita 3"/>
          <p:cNvSpPr/>
          <p:nvPr/>
        </p:nvSpPr>
        <p:spPr>
          <a:xfrm>
            <a:off x="4984374" y="3701164"/>
            <a:ext cx="57606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490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75656" y="987574"/>
            <a:ext cx="6336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Contato com os coordenadores dos cursos para conversar sobre as necessidades dos alunos que se autodeclararam com alguma deficiência – verificar as suas necessidades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183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83568" y="915566"/>
            <a:ext cx="79881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200" b="1" dirty="0"/>
          </a:p>
          <a:p>
            <a:pPr algn="ctr"/>
            <a:endParaRPr lang="pt-BR" sz="3200" b="1" dirty="0"/>
          </a:p>
          <a:p>
            <a:pPr algn="ctr"/>
            <a:r>
              <a:rPr lang="pt-BR" sz="3200" b="1" dirty="0"/>
              <a:t>NÚCLEO DE ACESSIBILIDADE E </a:t>
            </a:r>
            <a:r>
              <a:rPr lang="pt-BR" sz="3200" b="1" dirty="0" smtClean="0"/>
              <a:t>INCLUSÃO - NAI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568740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5616" y="195486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/>
              <a:t>Regulamento do NAI:</a:t>
            </a:r>
          </a:p>
          <a:p>
            <a:pPr algn="just"/>
            <a:r>
              <a:rPr lang="pt-BR" sz="2200" dirty="0"/>
              <a:t>Instituído inicialmente pela Portaria nº 17, Reitoria da </a:t>
            </a:r>
            <a:r>
              <a:rPr lang="pt-BR" sz="2200" dirty="0" err="1"/>
              <a:t>Unoeste</a:t>
            </a:r>
            <a:r>
              <a:rPr lang="pt-BR" sz="2200" dirty="0"/>
              <a:t>, de 16 de Outubro de 2013, aprovado pelo Conselho Universitário (CONSU), se constitui como um núcleo de apoio institucional vinculado à Reitoria com interface com as </a:t>
            </a:r>
            <a:r>
              <a:rPr lang="pt-BR" sz="2200" dirty="0" err="1"/>
              <a:t>Pró-Reitorias</a:t>
            </a:r>
            <a:r>
              <a:rPr lang="pt-BR" sz="2200" dirty="0"/>
              <a:t>: Administrativa, Acadêmica, de Extensão e Ação Comunitária, e de Pesquisa e Pós- Graduação, atuando como órgão propositivo e consultivo que estabelece políticas institucionais e planeja ações visando à acessibilidade e à inclusão de pessoas com deficiência na Universidade do Oeste Paulista – </a:t>
            </a:r>
            <a:r>
              <a:rPr lang="pt-BR" sz="2200" dirty="0" err="1"/>
              <a:t>Unoeste</a:t>
            </a:r>
            <a:r>
              <a:rPr lang="pt-BR" sz="2200" dirty="0"/>
              <a:t>, em seus diferentes campi.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765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59632" y="987574"/>
            <a:ext cx="705678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FLUXOGRAMA DE ATENDIMENTO EDUCACIONAL ESPECIALIZADO</a:t>
            </a:r>
          </a:p>
          <a:p>
            <a:pPr algn="ctr"/>
            <a:endParaRPr lang="pt-BR" sz="2000" dirty="0"/>
          </a:p>
          <a:p>
            <a:pPr algn="ctr"/>
            <a:endParaRPr lang="pt-BR" sz="2000" dirty="0"/>
          </a:p>
          <a:p>
            <a:pPr algn="ctr"/>
            <a:endParaRPr lang="pt-BR" sz="2000" dirty="0"/>
          </a:p>
          <a:p>
            <a:endParaRPr lang="pt-BR" dirty="0"/>
          </a:p>
          <a:p>
            <a:pPr algn="ctr"/>
            <a:r>
              <a:rPr lang="pt-BR" b="1" dirty="0"/>
              <a:t>https://fluxograma-nai.netlify.app/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5326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905E1E4-0C9C-BAF5-FFF4-17250F0BCB43}"/>
              </a:ext>
            </a:extLst>
          </p:cNvPr>
          <p:cNvSpPr txBox="1"/>
          <p:nvPr/>
        </p:nvSpPr>
        <p:spPr>
          <a:xfrm>
            <a:off x="1547664" y="483518"/>
            <a:ext cx="574238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Documento: </a:t>
            </a:r>
          </a:p>
          <a:p>
            <a:endParaRPr lang="pt-BR" dirty="0"/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PRÁTICAS PEDAGÓGICAS ESPECIALIZADAS ÀS NECESSIDADES</a:t>
            </a:r>
          </a:p>
          <a:p>
            <a:pPr algn="ctr"/>
            <a:r>
              <a:rPr lang="pt-BR" sz="2000" b="1" dirty="0"/>
              <a:t>ESPECIAIS E INCLUSÃO ESCOLAR</a:t>
            </a:r>
          </a:p>
          <a:p>
            <a:endParaRPr lang="pt-BR" b="1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2917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9DF68AD-EADA-7CFE-7FF6-9B4D8EA5E8C7}"/>
              </a:ext>
            </a:extLst>
          </p:cNvPr>
          <p:cNvSpPr txBox="1"/>
          <p:nvPr/>
        </p:nvSpPr>
        <p:spPr>
          <a:xfrm>
            <a:off x="1691680" y="915566"/>
            <a:ext cx="56166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Frente a este novo cenário de uniformização</a:t>
            </a:r>
          </a:p>
          <a:p>
            <a:pPr algn="just"/>
            <a:r>
              <a:rPr lang="pt-BR" sz="2000" dirty="0"/>
              <a:t>terminológica e conceitual, a Secretaria de Educação Especial do Ministério da Educação, propõe atender as demandas dos alunos com deficiência, por meio de análises e propostas vinculadas à educação em todos os níveis propõe as seguintes características referentes às necessidades especiais dos alunos.</a:t>
            </a:r>
          </a:p>
        </p:txBody>
      </p:sp>
    </p:spTree>
    <p:extLst>
      <p:ext uri="{BB962C8B-B14F-4D97-AF65-F5344CB8AC3E}">
        <p14:creationId xmlns:p14="http://schemas.microsoft.com/office/powerpoint/2010/main" val="572495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CA7DF92-A4F2-D630-D89A-7A9FFA392920}"/>
              </a:ext>
            </a:extLst>
          </p:cNvPr>
          <p:cNvSpPr txBox="1"/>
          <p:nvPr/>
        </p:nvSpPr>
        <p:spPr>
          <a:xfrm>
            <a:off x="2286000" y="195486"/>
            <a:ext cx="5310336" cy="4429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Altas Habilidades/Superdotação: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Condutas Típicas: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Transtorno do Espectro Autista (TEA)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Deficiência Física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Deficiência Auditiva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Deficiência Visual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Deficiência Intelectual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Deficiência Múltipla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Deficiência Psicossocial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Transtornos de aprendizagem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Transtorno do Déficit de Atenção/Transtorno do Déficit de Atenção com Hiperatividade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71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2B70480-6B57-691C-1E64-925D1AE55985}"/>
              </a:ext>
            </a:extLst>
          </p:cNvPr>
          <p:cNvSpPr txBox="1"/>
          <p:nvPr/>
        </p:nvSpPr>
        <p:spPr>
          <a:xfrm>
            <a:off x="1907704" y="627534"/>
            <a:ext cx="49502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Aluno preenche: Ficha para atendimento especializado</a:t>
            </a:r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Coordenador: Encaminhamento do estudante ao </a:t>
            </a:r>
            <a:r>
              <a:rPr lang="pt-BR" sz="2000" dirty="0" err="1"/>
              <a:t>SUAPp</a:t>
            </a:r>
            <a:r>
              <a:rPr lang="pt-BR" sz="2000" dirty="0"/>
              <a:t> (psicólogas da Unoeste)</a:t>
            </a:r>
          </a:p>
        </p:txBody>
      </p:sp>
    </p:spTree>
    <p:extLst>
      <p:ext uri="{BB962C8B-B14F-4D97-AF65-F5344CB8AC3E}">
        <p14:creationId xmlns:p14="http://schemas.microsoft.com/office/powerpoint/2010/main" val="97935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0b925b12-185f-48a8-a65d-c7b2edc82f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2556"/>
            <a:ext cx="4824536" cy="459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438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59632" y="1279089"/>
            <a:ext cx="727280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Quanto a Infraestrutura :</a:t>
            </a:r>
          </a:p>
          <a:p>
            <a:r>
              <a:rPr lang="pt-BR" sz="2000" dirty="0"/>
              <a:t>A Unoeste possui os Laudos de acessibilidade nos Campi: Presidente Prudente, Jaú e Guarujá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dirty="0"/>
          </a:p>
          <a:p>
            <a:pPr algn="ctr"/>
            <a:r>
              <a:rPr lang="pt-BR" sz="2000" dirty="0"/>
              <a:t>O Laudo de Acessibilidade é um parecer técnico de análise e perícia de edifícios comerciais para avaliar, as condições físicas das instalações, sob as questões de acessibilidade.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3789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5616" y="339502"/>
            <a:ext cx="70567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i="1" dirty="0"/>
              <a:t>Finalizando </a:t>
            </a:r>
          </a:p>
          <a:p>
            <a:pPr algn="just"/>
            <a:r>
              <a:rPr lang="pt-BR" sz="2000" dirty="0"/>
              <a:t>“A melhor ideia vem de quem vive as dificuldades cotidianas. Os detalhes são de muita importância. A semana é fundamental para dar visibilidade à causa, porém as discussões não podem ser limitadas a ela. Fica nosso muito obrigado a toda equipe que tem trabalhado pela causa. Nosso objetivo, com a ajuda de todos, é tornar Prudente uma cidade referência em acessibilidade”,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Prefeito Ed Tomas</a:t>
            </a:r>
          </a:p>
          <a:p>
            <a:pPr algn="just"/>
            <a:endParaRPr lang="pt-BR" sz="2000" dirty="0"/>
          </a:p>
          <a:p>
            <a:pPr algn="just"/>
            <a:r>
              <a:rPr lang="pt-BR" sz="1400" b="1" dirty="0"/>
              <a:t>1ª Semana Municipal de Conscientização e Incentivo ao Dia Nacional de Luta das Pessoas com Deficiência. (site: Portal </a:t>
            </a:r>
            <a:r>
              <a:rPr lang="pt-BR" sz="1400" b="1" dirty="0" err="1"/>
              <a:t>Prudentino</a:t>
            </a:r>
            <a:r>
              <a:rPr lang="pt-BR" sz="1400" b="1" dirty="0"/>
              <a:t> 2021)</a:t>
            </a:r>
          </a:p>
          <a:p>
            <a:pPr algn="just"/>
            <a:r>
              <a:rPr lang="pt-BR" sz="1400" dirty="0"/>
              <a:t>https://portalprudentino.com.br/noticia/noticias/presidente-prudente-noticias/semana-inclusiva-da-pessoa-com-deficiencia-tem-inicio-em-prudente</a:t>
            </a:r>
          </a:p>
          <a:p>
            <a:pPr algn="just"/>
            <a:endParaRPr lang="pt-BR" sz="1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6622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O Dia Nacional de Luta das Pessoas com Deficiência – Faculdade Montessorian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7"/>
          <a:stretch/>
        </p:blipFill>
        <p:spPr bwMode="auto">
          <a:xfrm>
            <a:off x="1691680" y="583882"/>
            <a:ext cx="5976664" cy="3975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343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7624" y="627534"/>
            <a:ext cx="69847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4400" dirty="0">
              <a:ea typeface="Roboto" pitchFamily="2" charset="0"/>
            </a:endParaRPr>
          </a:p>
          <a:p>
            <a:pPr algn="ctr"/>
            <a:r>
              <a:rPr lang="pt-BR" sz="4400" dirty="0">
                <a:ea typeface="Roboto" pitchFamily="2" charset="0"/>
              </a:rPr>
              <a:t>No ambiente virtual do aluno – site da </a:t>
            </a:r>
            <a:r>
              <a:rPr lang="pt-BR" sz="4400" dirty="0" err="1">
                <a:ea typeface="Roboto" pitchFamily="2" charset="0"/>
              </a:rPr>
              <a:t>Unoeste</a:t>
            </a:r>
            <a:r>
              <a:rPr lang="pt-BR" sz="4400" dirty="0">
                <a:ea typeface="Roboto" pitchFamily="2" charset="0"/>
              </a:rPr>
              <a:t>:</a:t>
            </a:r>
          </a:p>
          <a:p>
            <a:pPr algn="ctr"/>
            <a:r>
              <a:rPr lang="pt-BR" sz="4400" dirty="0" err="1">
                <a:ea typeface="Roboto" pitchFamily="2" charset="0"/>
              </a:rPr>
              <a:t>Autodeclaração</a:t>
            </a:r>
            <a:r>
              <a:rPr lang="pt-BR" sz="4400" dirty="0">
                <a:ea typeface="Roboto" pitchFamily="2" charset="0"/>
              </a:rPr>
              <a:t> segundo o manual do CENSO 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98692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71550"/>
            <a:ext cx="8100392" cy="342614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635896" y="3147814"/>
            <a:ext cx="432048" cy="144016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39552" y="267494"/>
            <a:ext cx="81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Insira o RA e senha </a:t>
            </a:r>
            <a:r>
              <a:rPr lang="pt-BR" b="1" dirty="0">
                <a:solidFill>
                  <a:schemeClr val="bg2">
                    <a:lumMod val="10000"/>
                  </a:schemeClr>
                </a:solidFill>
                <a:hlinkClick r:id="rId3"/>
              </a:rPr>
              <a:t>www.unoeste/</a:t>
            </a:r>
            <a:r>
              <a:rPr lang="pt-BR" b="1" dirty="0" err="1">
                <a:solidFill>
                  <a:schemeClr val="bg2">
                    <a:lumMod val="10000"/>
                  </a:schemeClr>
                </a:solidFill>
                <a:hlinkClick r:id="rId3"/>
              </a:rPr>
              <a:t>login</a:t>
            </a:r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, para ter acesso a área do Aluno. </a:t>
            </a:r>
          </a:p>
          <a:p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 rot="10800000">
            <a:off x="4591399" y="3904189"/>
            <a:ext cx="936104" cy="2577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3311860" y="3795886"/>
            <a:ext cx="10801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97564"/>
            <a:ext cx="8421889" cy="316844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14197" y="2053295"/>
            <a:ext cx="5040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459585" y="2053295"/>
            <a:ext cx="93610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339752" y="2278787"/>
            <a:ext cx="432048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835696" y="2828184"/>
            <a:ext cx="93610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927637" y="3051963"/>
            <a:ext cx="612068" cy="116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884368" y="1131964"/>
            <a:ext cx="432048" cy="134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67543" y="384632"/>
            <a:ext cx="842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Tela inicial da área do Aluno </a:t>
            </a:r>
          </a:p>
        </p:txBody>
      </p:sp>
    </p:spTree>
    <p:extLst>
      <p:ext uri="{BB962C8B-B14F-4D97-AF65-F5344CB8AC3E}">
        <p14:creationId xmlns:p14="http://schemas.microsoft.com/office/powerpoint/2010/main" val="362843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03598"/>
            <a:ext cx="8550471" cy="295232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55552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Ala de acesso </a:t>
            </a:r>
          </a:p>
        </p:txBody>
      </p:sp>
    </p:spTree>
    <p:extLst>
      <p:ext uri="{BB962C8B-B14F-4D97-AF65-F5344CB8AC3E}">
        <p14:creationId xmlns:p14="http://schemas.microsoft.com/office/powerpoint/2010/main" val="7824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8523"/>
            <a:ext cx="8695396" cy="3024336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619672" y="698523"/>
            <a:ext cx="108012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3059832" y="1346595"/>
            <a:ext cx="1080120" cy="100709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Baixo 4"/>
          <p:cNvSpPr/>
          <p:nvPr/>
        </p:nvSpPr>
        <p:spPr>
          <a:xfrm>
            <a:off x="2051720" y="267494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02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11510"/>
            <a:ext cx="8371012" cy="39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89806"/>
      </p:ext>
    </p:extLst>
  </p:cSld>
  <p:clrMapOvr>
    <a:masterClrMapping/>
  </p:clrMapOvr>
</p:sld>
</file>

<file path=ppt/theme/theme1.xml><?xml version="1.0" encoding="utf-8"?>
<a:theme xmlns:a="http://schemas.openxmlformats.org/drawingml/2006/main" name="UNOESTE">
  <a:themeElements>
    <a:clrScheme name="UNOESTE">
      <a:dk1>
        <a:srgbClr val="004C00"/>
      </a:dk1>
      <a:lt1>
        <a:sysClr val="window" lastClr="FFFFFF"/>
      </a:lt1>
      <a:dk2>
        <a:srgbClr val="006600"/>
      </a:dk2>
      <a:lt2>
        <a:srgbClr val="D8D8D8"/>
      </a:lt2>
      <a:accent1>
        <a:srgbClr val="9BBB59"/>
      </a:accent1>
      <a:accent2>
        <a:srgbClr val="92D050"/>
      </a:accent2>
      <a:accent3>
        <a:srgbClr val="00B050"/>
      </a:accent3>
      <a:accent4>
        <a:srgbClr val="F79646"/>
      </a:accent4>
      <a:accent5>
        <a:srgbClr val="FFC000"/>
      </a:accent5>
      <a:accent6>
        <a:srgbClr val="FAC08F"/>
      </a:accent6>
      <a:hlink>
        <a:srgbClr val="FF9900"/>
      </a:hlink>
      <a:folHlink>
        <a:srgbClr val="CCFF66"/>
      </a:folHlink>
    </a:clrScheme>
    <a:fontScheme name="UNOESTE">
      <a:majorFont>
        <a:latin typeface="Helvetica65-Medium"/>
        <a:ea typeface=""/>
        <a:cs typeface=""/>
      </a:majorFont>
      <a:minorFont>
        <a:latin typeface="Helvetica"/>
        <a:ea typeface=""/>
        <a:cs typeface="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461</Words>
  <Application>Microsoft Office PowerPoint</Application>
  <PresentationFormat>Apresentação na tela (16:9)</PresentationFormat>
  <Paragraphs>63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UNOESTE</vt:lpstr>
      <vt:lpstr>  Atendimento as pessoas com Deficiência na Unoeste   O trabalho do NAI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ledu</dc:creator>
  <cp:lastModifiedBy>56562</cp:lastModifiedBy>
  <cp:revision>40</cp:revision>
  <dcterms:created xsi:type="dcterms:W3CDTF">2015-03-27T12:49:42Z</dcterms:created>
  <dcterms:modified xsi:type="dcterms:W3CDTF">2022-09-21T19:44:42Z</dcterms:modified>
</cp:coreProperties>
</file>