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9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314" r:id="rId12"/>
    <p:sldId id="315" r:id="rId13"/>
    <p:sldId id="316" r:id="rId14"/>
    <p:sldId id="317" r:id="rId15"/>
    <p:sldId id="318" r:id="rId16"/>
    <p:sldId id="295" r:id="rId17"/>
    <p:sldId id="296" r:id="rId18"/>
    <p:sldId id="297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278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6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319808" y="2204864"/>
            <a:ext cx="9552384" cy="2448272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txBody>
          <a:bodyPr anchor="ctr">
            <a:normAutofit/>
          </a:bodyPr>
          <a:lstStyle>
            <a:lvl1pPr algn="ctr">
              <a:defRPr sz="5867" b="1">
                <a:solidFill>
                  <a:schemeClr val="bg1">
                    <a:alpha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970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 sz="533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8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1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319808" y="2204864"/>
            <a:ext cx="9552384" cy="2448272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txBody>
          <a:bodyPr anchor="ctr">
            <a:normAutofit/>
          </a:bodyPr>
          <a:lstStyle>
            <a:lvl1pPr algn="ctr">
              <a:defRPr sz="5867" b="1">
                <a:solidFill>
                  <a:schemeClr val="bg1">
                    <a:alpha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312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 sz="533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84502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6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3489028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198884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65608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33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3845023"/>
          </a:xfrm>
          <a:prstGeom prst="rect">
            <a:avLst/>
          </a:prstGeom>
        </p:spPr>
        <p:txBody>
          <a:bodyPr/>
          <a:lstStyle>
            <a:lvl1pPr>
              <a:defRPr sz="3733">
                <a:latin typeface="Arial" pitchFamily="34" charset="0"/>
                <a:cs typeface="Arial" pitchFamily="34" charset="0"/>
              </a:defRPr>
            </a:lvl1pPr>
            <a:lvl2pPr>
              <a:defRPr sz="3200">
                <a:latin typeface="Arial" pitchFamily="34" charset="0"/>
                <a:cs typeface="Arial" pitchFamily="34" charset="0"/>
              </a:defRPr>
            </a:lvl2pPr>
            <a:lvl3pPr>
              <a:defRPr sz="2667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3845023"/>
          </a:xfrm>
          <a:prstGeom prst="rect">
            <a:avLst/>
          </a:prstGeom>
        </p:spPr>
        <p:txBody>
          <a:bodyPr/>
          <a:lstStyle>
            <a:lvl1pPr>
              <a:defRPr sz="3733">
                <a:latin typeface="Arial" pitchFamily="34" charset="0"/>
                <a:cs typeface="Arial" pitchFamily="34" charset="0"/>
              </a:defRPr>
            </a:lvl1pPr>
            <a:lvl2pPr>
              <a:defRPr sz="3200">
                <a:latin typeface="Arial" pitchFamily="34" charset="0"/>
                <a:cs typeface="Arial" pitchFamily="34" charset="0"/>
              </a:defRPr>
            </a:lvl2pPr>
            <a:lvl3pPr>
              <a:defRPr sz="2667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1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 sz="533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36636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667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133">
                <a:latin typeface="Arial" pitchFamily="34" charset="0"/>
                <a:cs typeface="Arial" pitchFamily="34" charset="0"/>
              </a:defRPr>
            </a:lvl4pPr>
            <a:lvl5pPr>
              <a:defRPr sz="2133">
                <a:latin typeface="Arial" pitchFamily="34" charset="0"/>
                <a:cs typeface="Arial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36636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667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133">
                <a:latin typeface="Arial" pitchFamily="34" charset="0"/>
                <a:cs typeface="Arial" pitchFamily="34" charset="0"/>
              </a:defRPr>
            </a:lvl4pPr>
            <a:lvl5pPr>
              <a:defRPr sz="2133">
                <a:latin typeface="Arial" pitchFamily="34" charset="0"/>
                <a:cs typeface="Arial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461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 sz="533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650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849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243081"/>
          </a:xfrm>
          <a:prstGeom prst="rect">
            <a:avLst/>
          </a:prstGeom>
        </p:spPr>
        <p:txBody>
          <a:bodyPr/>
          <a:lstStyle>
            <a:lvl1pPr>
              <a:defRPr sz="4267">
                <a:latin typeface="Arial" pitchFamily="34" charset="0"/>
                <a:cs typeface="Arial" pitchFamily="34" charset="0"/>
              </a:defRPr>
            </a:lvl1pPr>
            <a:lvl2pPr>
              <a:defRPr sz="3733">
                <a:latin typeface="Arial" pitchFamily="34" charset="0"/>
                <a:cs typeface="Arial" pitchFamily="34" charset="0"/>
              </a:defRPr>
            </a:lvl2pPr>
            <a:lvl3pPr>
              <a:defRPr sz="3200">
                <a:latin typeface="Arial" pitchFamily="34" charset="0"/>
                <a:cs typeface="Arial" pitchFamily="34" charset="0"/>
              </a:defRPr>
            </a:lvl3pPr>
            <a:lvl4pPr>
              <a:defRPr sz="2667">
                <a:latin typeface="Arial" pitchFamily="34" charset="0"/>
                <a:cs typeface="Arial" pitchFamily="34" charset="0"/>
              </a:defRPr>
            </a:lvl4pPr>
            <a:lvl5pPr>
              <a:defRPr sz="2667">
                <a:latin typeface="Arial" pitchFamily="34" charset="0"/>
                <a:cs typeface="Arial" pitchFamily="34" charset="0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202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8942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 sz="533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84502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491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65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6136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 sz="533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868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72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3489028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198884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7669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33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3845023"/>
          </a:xfrm>
          <a:prstGeom prst="rect">
            <a:avLst/>
          </a:prstGeom>
        </p:spPr>
        <p:txBody>
          <a:bodyPr/>
          <a:lstStyle>
            <a:lvl1pPr>
              <a:defRPr sz="3733">
                <a:latin typeface="Arial" pitchFamily="34" charset="0"/>
                <a:cs typeface="Arial" pitchFamily="34" charset="0"/>
              </a:defRPr>
            </a:lvl1pPr>
            <a:lvl2pPr>
              <a:defRPr sz="3200">
                <a:latin typeface="Arial" pitchFamily="34" charset="0"/>
                <a:cs typeface="Arial" pitchFamily="34" charset="0"/>
              </a:defRPr>
            </a:lvl2pPr>
            <a:lvl3pPr>
              <a:defRPr sz="2667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3845023"/>
          </a:xfrm>
          <a:prstGeom prst="rect">
            <a:avLst/>
          </a:prstGeom>
        </p:spPr>
        <p:txBody>
          <a:bodyPr/>
          <a:lstStyle>
            <a:lvl1pPr>
              <a:defRPr sz="3733">
                <a:latin typeface="Arial" pitchFamily="34" charset="0"/>
                <a:cs typeface="Arial" pitchFamily="34" charset="0"/>
              </a:defRPr>
            </a:lvl1pPr>
            <a:lvl2pPr>
              <a:defRPr sz="3200">
                <a:latin typeface="Arial" pitchFamily="34" charset="0"/>
                <a:cs typeface="Arial" pitchFamily="34" charset="0"/>
              </a:defRPr>
            </a:lvl2pPr>
            <a:lvl3pPr>
              <a:defRPr sz="2667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22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 sz="533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36636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667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133">
                <a:latin typeface="Arial" pitchFamily="34" charset="0"/>
                <a:cs typeface="Arial" pitchFamily="34" charset="0"/>
              </a:defRPr>
            </a:lvl4pPr>
            <a:lvl5pPr>
              <a:defRPr sz="2133">
                <a:latin typeface="Arial" pitchFamily="34" charset="0"/>
                <a:cs typeface="Arial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36636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667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133">
                <a:latin typeface="Arial" pitchFamily="34" charset="0"/>
                <a:cs typeface="Arial" pitchFamily="34" charset="0"/>
              </a:defRPr>
            </a:lvl4pPr>
            <a:lvl5pPr>
              <a:defRPr sz="2133">
                <a:latin typeface="Arial" pitchFamily="34" charset="0"/>
                <a:cs typeface="Arial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99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 sz="533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8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2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243081"/>
          </a:xfrm>
          <a:prstGeom prst="rect">
            <a:avLst/>
          </a:prstGeom>
        </p:spPr>
        <p:txBody>
          <a:bodyPr/>
          <a:lstStyle>
            <a:lvl1pPr>
              <a:defRPr sz="4267">
                <a:latin typeface="Arial" pitchFamily="34" charset="0"/>
                <a:cs typeface="Arial" pitchFamily="34" charset="0"/>
              </a:defRPr>
            </a:lvl1pPr>
            <a:lvl2pPr>
              <a:defRPr sz="3733">
                <a:latin typeface="Arial" pitchFamily="34" charset="0"/>
                <a:cs typeface="Arial" pitchFamily="34" charset="0"/>
              </a:defRPr>
            </a:lvl2pPr>
            <a:lvl3pPr>
              <a:defRPr sz="3200">
                <a:latin typeface="Arial" pitchFamily="34" charset="0"/>
                <a:cs typeface="Arial" pitchFamily="34" charset="0"/>
              </a:defRPr>
            </a:lvl3pPr>
            <a:lvl4pPr>
              <a:defRPr sz="2667">
                <a:latin typeface="Arial" pitchFamily="34" charset="0"/>
                <a:cs typeface="Arial" pitchFamily="34" charset="0"/>
              </a:defRPr>
            </a:lvl4pPr>
            <a:lvl5pPr>
              <a:defRPr sz="2667">
                <a:latin typeface="Arial" pitchFamily="34" charset="0"/>
                <a:cs typeface="Arial" pitchFamily="34" charset="0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202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6108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65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5839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48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28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bibliotec&#225;rios@unoeste.br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24000" y="1303430"/>
            <a:ext cx="9144000" cy="23876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txBody>
          <a:bodyPr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867" b="1" kern="1200">
                <a:solidFill>
                  <a:schemeClr val="bg1">
                    <a:alpha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Helvetica65-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Helvetica65-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Helvetica65-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Helvetica65-Medium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Helvetica65-Medium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Helvetica65-Medium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Helvetica65-Medium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Helvetica65-Medium" pitchFamily="34" charset="0"/>
              </a:defRPr>
            </a:lvl9pPr>
          </a:lstStyle>
          <a:p>
            <a:r>
              <a:rPr lang="pt-BR" dirty="0" smtClean="0"/>
              <a:t>Tutorial de instalação e utilização do </a:t>
            </a:r>
            <a:r>
              <a:rPr lang="pt-BR" dirty="0" err="1" smtClean="0"/>
              <a:t>Zotero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9" t="7605" r="16362" b="10124"/>
          <a:stretch/>
        </p:blipFill>
        <p:spPr>
          <a:xfrm>
            <a:off x="5092701" y="3162300"/>
            <a:ext cx="1879600" cy="192314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2689152" y="5727184"/>
            <a:ext cx="6712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de bibliotecários da Rede de Bibliotecas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2479" y="395542"/>
            <a:ext cx="11391721" cy="662604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incluir referência de livros da Biblioteca da </a:t>
            </a:r>
            <a:r>
              <a:rPr lang="pt-BR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Unoeste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197414" y="4510895"/>
            <a:ext cx="559319" cy="44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04724" y="998853"/>
            <a:ext cx="112904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 indent="-19050">
              <a:spcBef>
                <a:spcPts val="0"/>
              </a:spcBef>
              <a:buAutoNum type="arabicPeriod"/>
            </a:pPr>
            <a:r>
              <a:rPr lang="pt-BR" sz="27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Faça </a:t>
            </a:r>
            <a:r>
              <a:rPr lang="pt-BR" sz="27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busca pelo livro no site da Biblioteca e clique sobre o título desejado;</a:t>
            </a:r>
            <a:endParaRPr lang="pt-BR" sz="27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" indent="-19050">
              <a:spcBef>
                <a:spcPts val="0"/>
              </a:spcBef>
              <a:buAutoNum type="arabicPeriod"/>
              <a:tabLst>
                <a:tab pos="0" algn="l"/>
              </a:tabLst>
            </a:pPr>
            <a:r>
              <a:rPr lang="pt-BR" sz="27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pt-BR" sz="27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caixa que abrir, clique em </a:t>
            </a:r>
            <a:r>
              <a:rPr lang="pt-BR" sz="27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Exportar referência:</a:t>
            </a:r>
            <a:endParaRPr lang="pt-BR" sz="2700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246" y="2362995"/>
            <a:ext cx="6240342" cy="367223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5399724" y="3659614"/>
            <a:ext cx="1432876" cy="340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596"/>
          <a:stretch/>
        </p:blipFill>
        <p:spPr>
          <a:xfrm>
            <a:off x="315824" y="2303864"/>
            <a:ext cx="5869076" cy="368637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10197414" y="4510895"/>
            <a:ext cx="559319" cy="44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04724" y="426265"/>
            <a:ext cx="1129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Clique 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Formato </a:t>
            </a:r>
            <a:r>
              <a:rPr lang="pt-BR" sz="3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BibTeX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(compatível com </a:t>
            </a:r>
            <a:r>
              <a:rPr lang="pt-BR" sz="3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Zotero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3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3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RefWorks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3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EndNote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3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JabRef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outros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algn="just">
              <a:spcBef>
                <a:spcPts val="0"/>
              </a:spcBef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Em 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seguida será feito o download do arquivo:</a:t>
            </a:r>
          </a:p>
          <a:p>
            <a:pPr algn="just">
              <a:spcBef>
                <a:spcPts val="0"/>
              </a:spcBef>
            </a:pPr>
            <a:endParaRPr lang="pt-BR" u="sng" dirty="0"/>
          </a:p>
        </p:txBody>
      </p:sp>
      <p:sp>
        <p:nvSpPr>
          <p:cNvPr id="13" name="Retângulo 12"/>
          <p:cNvSpPr/>
          <p:nvPr/>
        </p:nvSpPr>
        <p:spPr>
          <a:xfrm>
            <a:off x="472124" y="4112332"/>
            <a:ext cx="5306376" cy="307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6360542" y="4714325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r="30940"/>
          <a:stretch/>
        </p:blipFill>
        <p:spPr>
          <a:xfrm>
            <a:off x="7204633" y="3104064"/>
            <a:ext cx="3552100" cy="20859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Retângulo 13"/>
          <p:cNvSpPr/>
          <p:nvPr/>
        </p:nvSpPr>
        <p:spPr>
          <a:xfrm>
            <a:off x="7204633" y="4749800"/>
            <a:ext cx="2129867" cy="464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280" y="1924369"/>
            <a:ext cx="5310192" cy="379554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r="57036" b="69219"/>
          <a:stretch/>
        </p:blipFill>
        <p:spPr>
          <a:xfrm>
            <a:off x="414541" y="2211184"/>
            <a:ext cx="5238206" cy="30022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470038" y="369597"/>
            <a:ext cx="11290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No </a:t>
            </a:r>
            <a:r>
              <a:rPr lang="pt-BR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Zotero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em 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Arquivo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depois em 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Importar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sz="3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Escolha a opção “Um arquivo (</a:t>
            </a:r>
            <a:r>
              <a:rPr lang="pt-BR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BibTex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RIS, RDF do </a:t>
            </a:r>
            <a:r>
              <a:rPr lang="pt-BR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Zotero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etc.)”</a:t>
            </a:r>
            <a:endParaRPr lang="pt-BR" sz="3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pt-BR" u="sng" dirty="0"/>
          </a:p>
        </p:txBody>
      </p:sp>
      <p:sp>
        <p:nvSpPr>
          <p:cNvPr id="11" name="Seta para a Direita 10"/>
          <p:cNvSpPr/>
          <p:nvPr/>
        </p:nvSpPr>
        <p:spPr>
          <a:xfrm>
            <a:off x="5704999" y="3652311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9546639" y="5334170"/>
            <a:ext cx="584200" cy="359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35" y="1374614"/>
            <a:ext cx="5525369" cy="443097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443913" y="325552"/>
            <a:ext cx="11290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Encontre 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arquivo baixado e clique em 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Abrir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Selecione “Copiar arquivos para a pasta de armazenamento </a:t>
            </a:r>
            <a:r>
              <a:rPr lang="pt-BR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Zotero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pt-BR" sz="3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pt-BR" u="sng" dirty="0"/>
          </a:p>
        </p:txBody>
      </p:sp>
      <p:sp>
        <p:nvSpPr>
          <p:cNvPr id="14" name="Retângulo 13"/>
          <p:cNvSpPr/>
          <p:nvPr/>
        </p:nvSpPr>
        <p:spPr>
          <a:xfrm>
            <a:off x="1946114" y="2219652"/>
            <a:ext cx="1489415" cy="275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3703683" y="5445973"/>
            <a:ext cx="584200" cy="359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682" y="1334339"/>
            <a:ext cx="3887732" cy="242369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545" y="3833634"/>
            <a:ext cx="3365288" cy="219929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Seta para a Direita 10"/>
          <p:cNvSpPr/>
          <p:nvPr/>
        </p:nvSpPr>
        <p:spPr>
          <a:xfrm>
            <a:off x="5690311" y="2074974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8303475" y="3419702"/>
            <a:ext cx="584200" cy="359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8303475" y="5727639"/>
            <a:ext cx="584200" cy="359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3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2257425"/>
            <a:ext cx="9848850" cy="23431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2226132" y="531143"/>
            <a:ext cx="766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referência do livro foi adicionada!</a:t>
            </a:r>
            <a:endParaRPr lang="pt-BR" sz="4000" u="sng" dirty="0"/>
          </a:p>
        </p:txBody>
      </p:sp>
      <p:sp>
        <p:nvSpPr>
          <p:cNvPr id="11" name="Seta para a Direita 10"/>
          <p:cNvSpPr/>
          <p:nvPr/>
        </p:nvSpPr>
        <p:spPr>
          <a:xfrm rot="10800000">
            <a:off x="9064733" y="2965311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409574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Verifique se a aba </a:t>
            </a:r>
            <a:r>
              <a:rPr kumimoji="0" lang="pt-BR" sz="44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Zotero</a:t>
            </a: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está habilitada no Microsoft Word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86" y="2078038"/>
            <a:ext cx="9157828" cy="36820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Elipse 10"/>
          <p:cNvSpPr/>
          <p:nvPr/>
        </p:nvSpPr>
        <p:spPr>
          <a:xfrm>
            <a:off x="8432800" y="2363865"/>
            <a:ext cx="787398" cy="53173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11" y="279400"/>
            <a:ext cx="11496390" cy="5765800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r="44928" b="62780"/>
          <a:stretch/>
        </p:blipFill>
        <p:spPr>
          <a:xfrm>
            <a:off x="2972442" y="1960677"/>
            <a:ext cx="6714309" cy="36302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Conector de Seta Reta 8"/>
          <p:cNvCxnSpPr/>
          <p:nvPr/>
        </p:nvCxnSpPr>
        <p:spPr>
          <a:xfrm>
            <a:off x="3820523" y="1242219"/>
            <a:ext cx="12700" cy="909637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Título 1"/>
          <p:cNvSpPr txBox="1">
            <a:spLocks/>
          </p:cNvSpPr>
          <p:nvPr/>
        </p:nvSpPr>
        <p:spPr>
          <a:xfrm>
            <a:off x="177800" y="279399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prstClr val="black"/>
                </a:solidFill>
                <a:latin typeface="Calibri" panose="020F0502020204030204"/>
              </a:rPr>
              <a:t>Clique em </a:t>
            </a:r>
            <a:r>
              <a:rPr lang="pt-BR" u="sng" dirty="0" smtClean="0">
                <a:solidFill>
                  <a:prstClr val="black"/>
                </a:solidFill>
                <a:latin typeface="Calibri" panose="020F0502020204030204"/>
              </a:rPr>
              <a:t>Editar</a:t>
            </a:r>
            <a:r>
              <a:rPr lang="pt-BR" dirty="0" smtClean="0">
                <a:solidFill>
                  <a:prstClr val="black"/>
                </a:solidFill>
                <a:latin typeface="Calibri" panose="020F0502020204030204"/>
              </a:rPr>
              <a:t>, após em </a:t>
            </a:r>
            <a:r>
              <a:rPr lang="pt-BR" u="sng" dirty="0" smtClean="0">
                <a:solidFill>
                  <a:prstClr val="black"/>
                </a:solidFill>
                <a:latin typeface="Calibri" panose="020F0502020204030204"/>
              </a:rPr>
              <a:t>Preferências</a:t>
            </a:r>
            <a:endParaRPr lang="pt-BR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5672028" y="4601823"/>
            <a:ext cx="1040021" cy="19845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49461"/>
          <a:stretch/>
        </p:blipFill>
        <p:spPr>
          <a:xfrm>
            <a:off x="3024525" y="1885019"/>
            <a:ext cx="6202333" cy="36666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1545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Na opção </a:t>
            </a:r>
            <a:r>
              <a:rPr kumimoji="0" lang="pt-BR" sz="4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Citação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acione a aba </a:t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pt-BR" sz="4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Processadores de texto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e clique em</a:t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lang="pt-BR" u="sng" dirty="0">
                <a:solidFill>
                  <a:sysClr val="windowText" lastClr="000000"/>
                </a:solidFill>
                <a:latin typeface="Calibri" panose="020F0502020204030204"/>
              </a:rPr>
              <a:t>I</a:t>
            </a:r>
            <a:r>
              <a:rPr kumimoji="0" lang="pt-BR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nstalar</a:t>
            </a:r>
            <a:r>
              <a:rPr kumimoji="0" lang="pt-BR" sz="4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o suplemento $S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6810826" y="3745489"/>
            <a:ext cx="1206500" cy="17463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184"/>
          <a:stretch/>
        </p:blipFill>
        <p:spPr>
          <a:xfrm>
            <a:off x="3243262" y="1201783"/>
            <a:ext cx="5705475" cy="45084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-85726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 finalizar clique em </a:t>
            </a:r>
            <a:r>
              <a:rPr kumimoji="0" lang="pt-BR" sz="4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OK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6394995" y="4861718"/>
            <a:ext cx="1092199" cy="20638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546100" y="254000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 fazer download acesse: </a:t>
            </a:r>
            <a:r>
              <a:rPr kumimoji="0" lang="pt-BR" sz="4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www.zotero.org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0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1249032"/>
            <a:ext cx="7408863" cy="4564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Conector de Seta Reta 11"/>
          <p:cNvCxnSpPr/>
          <p:nvPr/>
        </p:nvCxnSpPr>
        <p:spPr>
          <a:xfrm flipV="1">
            <a:off x="4711700" y="4638675"/>
            <a:ext cx="1079500" cy="12700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809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307974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Ao abrir o Word a aba </a:t>
            </a:r>
            <a:r>
              <a:rPr kumimoji="0" lang="pt-BR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Zotero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estará habilitada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2568576"/>
            <a:ext cx="8820150" cy="14668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Conector de Seta Reta 10"/>
          <p:cNvCxnSpPr/>
          <p:nvPr/>
        </p:nvCxnSpPr>
        <p:spPr>
          <a:xfrm>
            <a:off x="6883400" y="1797052"/>
            <a:ext cx="25400" cy="1150937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199" y="494503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 adicionar uma citação clique sobre a aba </a:t>
            </a:r>
            <a:r>
              <a:rPr kumimoji="0" lang="pt-BR" sz="44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Zotero</a:t>
            </a: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após em </a:t>
            </a:r>
            <a:r>
              <a:rPr kumimoji="0" lang="pt-BR" sz="44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Add/Edit Citation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37" y="2495547"/>
            <a:ext cx="7324725" cy="14573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ector de Seta Reta 7"/>
          <p:cNvCxnSpPr/>
          <p:nvPr/>
        </p:nvCxnSpPr>
        <p:spPr>
          <a:xfrm flipV="1">
            <a:off x="9296400" y="3030535"/>
            <a:ext cx="0" cy="922337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Conector de Seta Reta 11"/>
          <p:cNvCxnSpPr/>
          <p:nvPr/>
        </p:nvCxnSpPr>
        <p:spPr>
          <a:xfrm flipV="1">
            <a:off x="2743200" y="3754436"/>
            <a:ext cx="0" cy="969964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1566863"/>
            <a:ext cx="4606451" cy="44529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457199" y="279400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Caso a norma desejada não apareça na lista, clique em </a:t>
            </a:r>
            <a:r>
              <a:rPr kumimoji="0" lang="pt-BR" sz="44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Gerenciar estilos...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8255000" y="3315362"/>
            <a:ext cx="965200" cy="26989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/>
          <a:stretch/>
        </p:blipFill>
        <p:spPr>
          <a:xfrm>
            <a:off x="3579223" y="813553"/>
            <a:ext cx="4955178" cy="52064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04799" y="-215900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Após, em </a:t>
            </a:r>
            <a:r>
              <a:rPr kumimoji="0" lang="pt-BR" sz="44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Obter estilos adicionais...</a:t>
            </a: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2641600" y="4037012"/>
            <a:ext cx="1099902" cy="21434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3"/>
          <a:stretch/>
        </p:blipFill>
        <p:spPr>
          <a:xfrm>
            <a:off x="2006600" y="1262064"/>
            <a:ext cx="7881983" cy="4698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07999" y="50800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por último, digite o nome da norma e selecione-a na lista abaixo 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6076883" y="4089400"/>
            <a:ext cx="1128712" cy="9529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Conector de Seta Reta 11"/>
          <p:cNvCxnSpPr/>
          <p:nvPr/>
        </p:nvCxnSpPr>
        <p:spPr>
          <a:xfrm flipH="1">
            <a:off x="2668588" y="2690017"/>
            <a:ext cx="1128712" cy="9529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06399" y="-12700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Escolha a norma desejada e clique em </a:t>
            </a:r>
            <a:r>
              <a:rPr kumimoji="0" lang="pt-BR" sz="44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OK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8" y="938671"/>
            <a:ext cx="5955998" cy="51468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384174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Após isso, deve-se digitar o </a:t>
            </a:r>
            <a:r>
              <a:rPr kumimoji="0" lang="pt-BR" sz="4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nome do autor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do trabalho ou </a:t>
            </a:r>
            <a:r>
              <a:rPr kumimoji="0" lang="pt-BR" sz="4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parte do título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para adicionar a citação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49" y="2090737"/>
            <a:ext cx="7597447" cy="2806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ector de Seta Reta 7"/>
          <p:cNvCxnSpPr/>
          <p:nvPr/>
        </p:nvCxnSpPr>
        <p:spPr>
          <a:xfrm flipH="1" flipV="1">
            <a:off x="4174796" y="2832100"/>
            <a:ext cx="1171904" cy="19052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Conector de Seta Reta 8"/>
          <p:cNvCxnSpPr/>
          <p:nvPr/>
        </p:nvCxnSpPr>
        <p:spPr>
          <a:xfrm flipH="1" flipV="1">
            <a:off x="7894337" y="3982242"/>
            <a:ext cx="1171904" cy="19052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371474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 incluir as Referências, basta clicar em </a:t>
            </a:r>
            <a:r>
              <a:rPr kumimoji="0" lang="pt-BR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Add</a:t>
            </a:r>
            <a:r>
              <a:rPr kumimoji="0" lang="pt-BR" sz="4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/</a:t>
            </a:r>
            <a:r>
              <a:rPr kumimoji="0" lang="pt-BR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Edit</a:t>
            </a:r>
            <a:r>
              <a:rPr kumimoji="0" lang="pt-BR" sz="4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pt-BR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Bibliography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24" y="2683665"/>
            <a:ext cx="8840751" cy="17589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Conector de Seta Reta 10"/>
          <p:cNvCxnSpPr/>
          <p:nvPr/>
        </p:nvCxnSpPr>
        <p:spPr>
          <a:xfrm flipH="1" flipV="1">
            <a:off x="2738137" y="4206080"/>
            <a:ext cx="5063" cy="915195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371474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Exemplo de Citação e Referência </a:t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criadas pelo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Zotero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16" y="1997075"/>
            <a:ext cx="9501173" cy="3249375"/>
          </a:xfrm>
          <a:prstGeom prst="rect">
            <a:avLst/>
          </a:prstGeom>
          <a:ln w="53975">
            <a:solidFill>
              <a:srgbClr val="FF0000"/>
            </a:solidFill>
          </a:ln>
          <a:effectLst>
            <a:softEdge rad="0"/>
          </a:effectLst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04800" y="231892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 alterar para outras normas, deve-se clicar em </a:t>
            </a:r>
            <a:r>
              <a:rPr kumimoji="0" lang="pt-BR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Document</a:t>
            </a:r>
            <a:r>
              <a:rPr kumimoji="0" lang="pt-BR" sz="4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pt-BR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Preferences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e em seguida escolher a norma desejada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62" y="1472395"/>
            <a:ext cx="6523727" cy="46431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Conector de Seta Reta 8"/>
          <p:cNvCxnSpPr/>
          <p:nvPr/>
        </p:nvCxnSpPr>
        <p:spPr>
          <a:xfrm flipH="1">
            <a:off x="4495800" y="1727200"/>
            <a:ext cx="609600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Conector de Seta Reta 9"/>
          <p:cNvCxnSpPr/>
          <p:nvPr/>
        </p:nvCxnSpPr>
        <p:spPr>
          <a:xfrm flipV="1">
            <a:off x="5410200" y="3635104"/>
            <a:ext cx="635000" cy="12700"/>
          </a:xfrm>
          <a:prstGeom prst="straightConnector1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11" name="Título 1"/>
          <p:cNvSpPr txBox="1">
            <a:spLocks/>
          </p:cNvSpPr>
          <p:nvPr/>
        </p:nvSpPr>
        <p:spPr>
          <a:xfrm>
            <a:off x="-1053338" y="3697750"/>
            <a:ext cx="4838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 smtClean="0">
                <a:solidFill>
                  <a:prstClr val="black"/>
                </a:solidFill>
                <a:latin typeface="Calibri" panose="020F0502020204030204"/>
              </a:rPr>
              <a:t>Exemplo das </a:t>
            </a:r>
          </a:p>
          <a:p>
            <a:pPr algn="ctr"/>
            <a:r>
              <a:rPr lang="pt-BR" sz="3200" dirty="0" smtClean="0">
                <a:solidFill>
                  <a:prstClr val="black"/>
                </a:solidFill>
                <a:latin typeface="Calibri" panose="020F0502020204030204"/>
              </a:rPr>
              <a:t>Normas de </a:t>
            </a:r>
          </a:p>
          <a:p>
            <a:pPr algn="ctr"/>
            <a:r>
              <a:rPr lang="pt-BR" sz="3200" dirty="0" smtClean="0">
                <a:solidFill>
                  <a:prstClr val="black"/>
                </a:solidFill>
                <a:latin typeface="Calibri" panose="020F0502020204030204"/>
              </a:rPr>
              <a:t>Vancouver</a:t>
            </a:r>
            <a:endParaRPr lang="pt-BR" sz="3200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2616962" y="4347831"/>
            <a:ext cx="635000" cy="127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2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561" y="1523706"/>
            <a:ext cx="5823722" cy="44598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508000" y="98425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 baixar o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Zotero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6.0 for Windows </a:t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clique em </a:t>
            </a:r>
            <a:r>
              <a:rPr kumimoji="0" lang="pt-BR" sz="4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Download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3345094" y="4816414"/>
            <a:ext cx="1017174" cy="11006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406400" y="66792"/>
            <a:ext cx="11277600" cy="5470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Lembrando que, o programa </a:t>
            </a:r>
            <a:r>
              <a:rPr kumimoji="0" lang="pt-BR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Zotero</a:t>
            </a:r>
            <a:r>
              <a:rPr kumimoji="0" lang="pt-BR" sz="6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pt-BR" sz="6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deve estar</a:t>
            </a:r>
            <a:r>
              <a:rPr kumimoji="0" lang="pt-BR" sz="6000" b="0" i="0" u="sng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pt-BR" sz="6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aberto </a:t>
            </a:r>
            <a:r>
              <a:rPr kumimoji="0" lang="pt-BR" sz="6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funcionar no Microsoft Word</a:t>
            </a:r>
            <a:endParaRPr kumimoji="0" lang="pt-BR" sz="6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854">
            <a:off x="9652643" y="2480526"/>
            <a:ext cx="2557174" cy="2700003"/>
          </a:xfrm>
          <a:prstGeom prst="rect">
            <a:avLst/>
          </a:prstGeo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9300" y="2209802"/>
            <a:ext cx="10972800" cy="3845023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caso de dúvidas ou sugestões, entre em contato conosco pelo endereço de e-mail abaixo:</a:t>
            </a:r>
            <a:r>
              <a:rPr lang="pt-BR" altLang="pt-BR" sz="35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/>
            </a:r>
            <a:br>
              <a:rPr lang="pt-BR" altLang="pt-BR" sz="35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pt-BR" altLang="pt-BR" sz="35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/>
            </a:r>
            <a:br>
              <a:rPr lang="pt-BR" altLang="pt-BR" sz="35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pt-BR" altLang="pt-BR" sz="35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bibliotecarios@unoeste.br</a:t>
            </a:r>
            <a:endParaRPr lang="pt-BR" altLang="pt-B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pt-BR" altLang="pt-BR" dirty="0">
              <a:solidFill>
                <a:srgbClr val="004C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49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8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08000" y="-68925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Siga o passo a passo para instalar o programa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5346700" y="2197149"/>
            <a:ext cx="1079500" cy="12700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0" y="876729"/>
            <a:ext cx="3409950" cy="24162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02" y="857879"/>
            <a:ext cx="3364698" cy="23999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0" y="3580502"/>
            <a:ext cx="3390900" cy="24007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/>
          <a:stretch/>
        </p:blipFill>
        <p:spPr>
          <a:xfrm>
            <a:off x="1701800" y="3585663"/>
            <a:ext cx="3352800" cy="23960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Conector de Seta Reta 15"/>
          <p:cNvCxnSpPr/>
          <p:nvPr/>
        </p:nvCxnSpPr>
        <p:spPr>
          <a:xfrm flipH="1" flipV="1">
            <a:off x="5244273" y="4867009"/>
            <a:ext cx="1030355" cy="25449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Conector de Seta Reta 16"/>
          <p:cNvCxnSpPr/>
          <p:nvPr/>
        </p:nvCxnSpPr>
        <p:spPr>
          <a:xfrm flipH="1">
            <a:off x="8146636" y="2967988"/>
            <a:ext cx="20292" cy="886602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Elipse 17"/>
          <p:cNvSpPr/>
          <p:nvPr/>
        </p:nvSpPr>
        <p:spPr>
          <a:xfrm>
            <a:off x="3733800" y="2977712"/>
            <a:ext cx="736600" cy="33549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8750300" y="2958306"/>
            <a:ext cx="665948" cy="32632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791752" y="5667634"/>
            <a:ext cx="665948" cy="32632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8750300" y="5679802"/>
            <a:ext cx="665948" cy="32632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Espaço Reservado para Conteúdo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561" y="1356464"/>
            <a:ext cx="6366262" cy="46271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84200" y="58075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 instalar o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Zotero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Connector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clique em </a:t>
            </a:r>
            <a:r>
              <a:rPr kumimoji="0" lang="pt-BR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Install</a:t>
            </a:r>
            <a:r>
              <a:rPr kumimoji="0" lang="pt-BR" sz="4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Chrome </a:t>
            </a:r>
            <a:r>
              <a:rPr kumimoji="0" lang="pt-BR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Connector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 flipH="1" flipV="1">
            <a:off x="8885158" y="4761779"/>
            <a:ext cx="1030355" cy="25449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457200" y="257174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Clique em </a:t>
            </a:r>
            <a:r>
              <a:rPr kumimoji="0" lang="pt-BR" sz="44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Usar no Chrome</a:t>
            </a: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e em seguida </a:t>
            </a:r>
            <a:r>
              <a:rPr kumimoji="0" lang="pt-BR" sz="44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Adicionar extensão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39" y="1841500"/>
            <a:ext cx="9732911" cy="1774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33" y="3662144"/>
            <a:ext cx="5508392" cy="2232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Conector de Seta Reta 12"/>
          <p:cNvCxnSpPr/>
          <p:nvPr/>
        </p:nvCxnSpPr>
        <p:spPr>
          <a:xfrm flipV="1">
            <a:off x="8242300" y="2311096"/>
            <a:ext cx="1013205" cy="13004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Conector de Seta Reta 13"/>
          <p:cNvCxnSpPr/>
          <p:nvPr/>
        </p:nvCxnSpPr>
        <p:spPr>
          <a:xfrm flipV="1">
            <a:off x="4686300" y="5498796"/>
            <a:ext cx="1013205" cy="13004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57200" y="257174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 canto superior direito do navegador aparecerá o seguinte ícone: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98" y="2159000"/>
            <a:ext cx="5032804" cy="18256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Conector de Seta Reta 14"/>
          <p:cNvCxnSpPr/>
          <p:nvPr/>
        </p:nvCxnSpPr>
        <p:spPr>
          <a:xfrm flipV="1">
            <a:off x="5994400" y="3703637"/>
            <a:ext cx="0" cy="1092200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Título 1"/>
          <p:cNvSpPr txBox="1">
            <a:spLocks/>
          </p:cNvSpPr>
          <p:nvPr/>
        </p:nvSpPr>
        <p:spPr>
          <a:xfrm>
            <a:off x="266700" y="4884737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prstClr val="black"/>
                </a:solidFill>
                <a:latin typeface="Calibri" panose="020F0502020204030204"/>
              </a:rPr>
              <a:t>A extensão do </a:t>
            </a:r>
            <a:r>
              <a:rPr lang="pt-BR" dirty="0" err="1" smtClean="0">
                <a:solidFill>
                  <a:prstClr val="black"/>
                </a:solidFill>
                <a:latin typeface="Calibri" panose="020F0502020204030204"/>
              </a:rPr>
              <a:t>Zotero</a:t>
            </a:r>
            <a:r>
              <a:rPr lang="pt-BR" dirty="0" smtClean="0">
                <a:solidFill>
                  <a:prstClr val="black"/>
                </a:solidFill>
                <a:latin typeface="Calibri" panose="020F0502020204030204"/>
              </a:rPr>
              <a:t> foi instalada!</a:t>
            </a:r>
            <a:endParaRPr lang="pt-BR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65248" y="2085"/>
            <a:ext cx="11277600" cy="192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Para adicionar um arquivo ao </a:t>
            </a:r>
            <a:r>
              <a:rPr kumimoji="0" lang="pt-B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Zotero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direto do navegador, basta clicar com 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o botão direito na tela e </a:t>
            </a:r>
            <a:r>
              <a:rPr lang="pt-BR" sz="4000" dirty="0" smtClean="0">
                <a:solidFill>
                  <a:sysClr val="windowText" lastClr="000000"/>
                </a:solidFill>
                <a:latin typeface="Calibri" panose="020F0502020204030204"/>
              </a:rPr>
              <a:t>selecione</a:t>
            </a:r>
            <a:r>
              <a:rPr kumimoji="0" lang="pt-BR" sz="40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pt-BR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Save</a:t>
            </a:r>
            <a:r>
              <a:rPr kumimoji="0" lang="pt-BR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pt-BR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to</a:t>
            </a:r>
            <a:r>
              <a:rPr kumimoji="0" lang="pt-BR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pt-BR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Zotero</a:t>
            </a:r>
            <a:endParaRPr kumimoji="0" lang="pt-BR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819822"/>
            <a:ext cx="5981700" cy="41588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Conector de Seta Reta 10"/>
          <p:cNvCxnSpPr/>
          <p:nvPr/>
        </p:nvCxnSpPr>
        <p:spPr>
          <a:xfrm flipV="1">
            <a:off x="3987800" y="4071937"/>
            <a:ext cx="1092200" cy="17463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409574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Em seguida, a Extensão do navegador</a:t>
            </a:r>
            <a:b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irá salvá-lo no Zotero</a:t>
            </a:r>
            <a:endParaRPr kumimoji="0" lang="pt-B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24" y="2325765"/>
            <a:ext cx="6292851" cy="33193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Elipse 8"/>
          <p:cNvSpPr/>
          <p:nvPr/>
        </p:nvSpPr>
        <p:spPr>
          <a:xfrm>
            <a:off x="3251199" y="3303665"/>
            <a:ext cx="5956300" cy="236680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89" y="107487"/>
            <a:ext cx="1223065" cy="2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ESTE">
  <a:themeElements>
    <a:clrScheme name="UNOESTE">
      <a:dk1>
        <a:srgbClr val="004C00"/>
      </a:dk1>
      <a:lt1>
        <a:sysClr val="window" lastClr="FFFFFF"/>
      </a:lt1>
      <a:dk2>
        <a:srgbClr val="006600"/>
      </a:dk2>
      <a:lt2>
        <a:srgbClr val="D8D8D8"/>
      </a:lt2>
      <a:accent1>
        <a:srgbClr val="9BBB59"/>
      </a:accent1>
      <a:accent2>
        <a:srgbClr val="92D050"/>
      </a:accent2>
      <a:accent3>
        <a:srgbClr val="00B050"/>
      </a:accent3>
      <a:accent4>
        <a:srgbClr val="F79646"/>
      </a:accent4>
      <a:accent5>
        <a:srgbClr val="FFC000"/>
      </a:accent5>
      <a:accent6>
        <a:srgbClr val="FAC08F"/>
      </a:accent6>
      <a:hlink>
        <a:srgbClr val="FF9900"/>
      </a:hlink>
      <a:folHlink>
        <a:srgbClr val="CCFF66"/>
      </a:folHlink>
    </a:clrScheme>
    <a:fontScheme name="UNOESTE">
      <a:majorFont>
        <a:latin typeface="Helvetica65-Medium"/>
        <a:ea typeface=""/>
        <a:cs typeface=""/>
      </a:majorFont>
      <a:minorFont>
        <a:latin typeface="Helvetica"/>
        <a:ea typeface=""/>
        <a:cs typeface="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NOESTE">
  <a:themeElements>
    <a:clrScheme name="UNOESTE">
      <a:dk1>
        <a:srgbClr val="004C00"/>
      </a:dk1>
      <a:lt1>
        <a:sysClr val="window" lastClr="FFFFFF"/>
      </a:lt1>
      <a:dk2>
        <a:srgbClr val="006600"/>
      </a:dk2>
      <a:lt2>
        <a:srgbClr val="D8D8D8"/>
      </a:lt2>
      <a:accent1>
        <a:srgbClr val="9BBB59"/>
      </a:accent1>
      <a:accent2>
        <a:srgbClr val="92D050"/>
      </a:accent2>
      <a:accent3>
        <a:srgbClr val="00B050"/>
      </a:accent3>
      <a:accent4>
        <a:srgbClr val="F79646"/>
      </a:accent4>
      <a:accent5>
        <a:srgbClr val="FFC000"/>
      </a:accent5>
      <a:accent6>
        <a:srgbClr val="FAC08F"/>
      </a:accent6>
      <a:hlink>
        <a:srgbClr val="FF9900"/>
      </a:hlink>
      <a:folHlink>
        <a:srgbClr val="CCFF66"/>
      </a:folHlink>
    </a:clrScheme>
    <a:fontScheme name="UNOESTE">
      <a:majorFont>
        <a:latin typeface="Helvetica65-Medium"/>
        <a:ea typeface=""/>
        <a:cs typeface=""/>
      </a:majorFont>
      <a:minorFont>
        <a:latin typeface="Helvetica"/>
        <a:ea typeface=""/>
        <a:cs typeface="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420</Words>
  <Application>Microsoft Office PowerPoint</Application>
  <PresentationFormat>Widescreen</PresentationFormat>
  <Paragraphs>42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Helvetica</vt:lpstr>
      <vt:lpstr>Helvetica65-Medium</vt:lpstr>
      <vt:lpstr>UNOESTE</vt:lpstr>
      <vt:lpstr>1_UNOESTE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DE INSTALAÇÃO E UTILIZAÇÃO DO ZOTERO</dc:title>
  <dc:creator>90245</dc:creator>
  <cp:lastModifiedBy>90245</cp:lastModifiedBy>
  <cp:revision>47</cp:revision>
  <dcterms:created xsi:type="dcterms:W3CDTF">2019-05-24T14:40:23Z</dcterms:created>
  <dcterms:modified xsi:type="dcterms:W3CDTF">2022-04-25T13:26:10Z</dcterms:modified>
</cp:coreProperties>
</file>