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9" r:id="rId4"/>
    <p:sldId id="280" r:id="rId5"/>
    <p:sldId id="281" r:id="rId6"/>
    <p:sldId id="282" r:id="rId7"/>
    <p:sldId id="283" r:id="rId8"/>
    <p:sldId id="284" r:id="rId9"/>
    <p:sldId id="316" r:id="rId10"/>
    <p:sldId id="317" r:id="rId11"/>
    <p:sldId id="318" r:id="rId12"/>
    <p:sldId id="285" r:id="rId13"/>
    <p:sldId id="286" r:id="rId14"/>
    <p:sldId id="303" r:id="rId15"/>
    <p:sldId id="304" r:id="rId16"/>
    <p:sldId id="299" r:id="rId17"/>
    <p:sldId id="287" r:id="rId18"/>
    <p:sldId id="289" r:id="rId19"/>
    <p:sldId id="288" r:id="rId20"/>
    <p:sldId id="290" r:id="rId21"/>
    <p:sldId id="291" r:id="rId22"/>
    <p:sldId id="321" r:id="rId23"/>
    <p:sldId id="323" r:id="rId24"/>
    <p:sldId id="322" r:id="rId25"/>
    <p:sldId id="320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00" r:id="rId34"/>
    <p:sldId id="301" r:id="rId35"/>
    <p:sldId id="305" r:id="rId36"/>
    <p:sldId id="312" r:id="rId37"/>
    <p:sldId id="306" r:id="rId38"/>
    <p:sldId id="315" r:id="rId39"/>
    <p:sldId id="307" r:id="rId40"/>
    <p:sldId id="308" r:id="rId41"/>
    <p:sldId id="309" r:id="rId42"/>
    <p:sldId id="310" r:id="rId43"/>
    <p:sldId id="311" r:id="rId44"/>
    <p:sldId id="313" r:id="rId45"/>
    <p:sldId id="314" r:id="rId46"/>
    <p:sldId id="324" r:id="rId47"/>
    <p:sldId id="325" r:id="rId48"/>
    <p:sldId id="278" r:id="rId49"/>
    <p:sldId id="276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7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319808" y="2204864"/>
            <a:ext cx="9552384" cy="2448272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txBody>
          <a:bodyPr anchor="ctr">
            <a:normAutofit/>
          </a:bodyPr>
          <a:lstStyle>
            <a:lvl1pPr algn="ctr">
              <a:defRPr sz="5867" b="1">
                <a:solidFill>
                  <a:schemeClr val="bg1">
                    <a:alpha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98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62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8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84502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18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48902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198884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070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3845023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Arial" pitchFamily="34" charset="0"/>
                <a:cs typeface="Arial" pitchFamily="34" charset="0"/>
              </a:defRPr>
            </a:lvl1pPr>
            <a:lvl2pPr>
              <a:defRPr sz="3200">
                <a:latin typeface="Arial" pitchFamily="34" charset="0"/>
                <a:cs typeface="Arial" pitchFamily="34" charset="0"/>
              </a:defRPr>
            </a:lvl2pPr>
            <a:lvl3pPr>
              <a:defRPr sz="2667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3845023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Arial" pitchFamily="34" charset="0"/>
                <a:cs typeface="Arial" pitchFamily="34" charset="0"/>
              </a:defRPr>
            </a:lvl1pPr>
            <a:lvl2pPr>
              <a:defRPr sz="3200">
                <a:latin typeface="Arial" pitchFamily="34" charset="0"/>
                <a:cs typeface="Arial" pitchFamily="34" charset="0"/>
              </a:defRPr>
            </a:lvl2pPr>
            <a:lvl3pPr>
              <a:defRPr sz="2667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03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36636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667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133">
                <a:latin typeface="Arial" pitchFamily="34" charset="0"/>
                <a:cs typeface="Arial" pitchFamily="34" charset="0"/>
              </a:defRPr>
            </a:lvl4pPr>
            <a:lvl5pPr>
              <a:defRPr sz="2133">
                <a:latin typeface="Arial" pitchFamily="34" charset="0"/>
                <a:cs typeface="Arial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36636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667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133">
                <a:latin typeface="Arial" pitchFamily="34" charset="0"/>
                <a:cs typeface="Arial" pitchFamily="34" charset="0"/>
              </a:defRPr>
            </a:lvl4pPr>
            <a:lvl5pPr>
              <a:defRPr sz="2133">
                <a:latin typeface="Arial" pitchFamily="34" charset="0"/>
                <a:cs typeface="Arial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86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 sz="5333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98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243081"/>
          </a:xfrm>
          <a:prstGeom prst="rect">
            <a:avLst/>
          </a:prstGeom>
        </p:spPr>
        <p:txBody>
          <a:bodyPr/>
          <a:lstStyle>
            <a:lvl1pPr>
              <a:defRPr sz="4267">
                <a:latin typeface="Arial" pitchFamily="34" charset="0"/>
                <a:cs typeface="Arial" pitchFamily="34" charset="0"/>
              </a:defRPr>
            </a:lvl1pPr>
            <a:lvl2pPr>
              <a:defRPr sz="3733">
                <a:latin typeface="Arial" pitchFamily="34" charset="0"/>
                <a:cs typeface="Arial" pitchFamily="34" charset="0"/>
              </a:defRPr>
            </a:lvl2pPr>
            <a:lvl3pPr>
              <a:defRPr sz="3200">
                <a:latin typeface="Arial" pitchFamily="34" charset="0"/>
                <a:cs typeface="Arial" pitchFamily="34" charset="0"/>
              </a:defRPr>
            </a:lvl3pPr>
            <a:lvl4pPr>
              <a:defRPr sz="2667">
                <a:latin typeface="Arial" pitchFamily="34" charset="0"/>
                <a:cs typeface="Arial" pitchFamily="34" charset="0"/>
              </a:defRPr>
            </a:lvl4pPr>
            <a:lvl5pPr>
              <a:defRPr sz="2667">
                <a:latin typeface="Arial" pitchFamily="34" charset="0"/>
                <a:cs typeface="Arial" pitchFamily="34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202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481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65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4440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59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65-Medium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bibliotec&#225;rios@unoeste.br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0619" y="1778788"/>
            <a:ext cx="7870423" cy="184626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Tutorial de instalação e </a:t>
            </a:r>
            <a:r>
              <a:rPr lang="pt-BR" dirty="0" smtClean="0"/>
              <a:t>   utilização </a:t>
            </a:r>
            <a:r>
              <a:rPr lang="pt-BR" dirty="0"/>
              <a:t>do </a:t>
            </a:r>
            <a:r>
              <a:rPr lang="pt-BR" dirty="0" err="1" smtClean="0"/>
              <a:t>Mendeley</a:t>
            </a:r>
            <a:r>
              <a:rPr lang="pt-BR" dirty="0" smtClean="0">
                <a:ea typeface="Roboto" pitchFamily="2" charset="0"/>
              </a:rPr>
              <a:t> 	</a:t>
            </a:r>
            <a:endParaRPr lang="pt-BR" dirty="0">
              <a:ea typeface="Roboto" pitchFamily="2" charset="0"/>
            </a:endParaRPr>
          </a:p>
        </p:txBody>
      </p:sp>
      <p:sp>
        <p:nvSpPr>
          <p:cNvPr id="23555" name="CaixaDeTexto 2"/>
          <p:cNvSpPr txBox="1">
            <a:spLocks noChangeArrowheads="1"/>
          </p:cNvSpPr>
          <p:nvPr/>
        </p:nvSpPr>
        <p:spPr bwMode="auto">
          <a:xfrm>
            <a:off x="2739954" y="5801785"/>
            <a:ext cx="6712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Equipe de bibliotecários da Rede de Bibliotecas</a:t>
            </a:r>
            <a:endParaRPr lang="pt-BR" altLang="pt-B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64" y="3397518"/>
            <a:ext cx="3159885" cy="2106590"/>
          </a:xfrm>
          <a:prstGeom prst="rect">
            <a:avLst/>
          </a:prstGeom>
          <a:effectLst>
            <a:softEdge rad="190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818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789" y="296221"/>
            <a:ext cx="109728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b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 de Multimídia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15328" y="2701781"/>
            <a:ext cx="4609192" cy="87576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 para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2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 de Trabalho</a:t>
            </a: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938" y="1784595"/>
            <a:ext cx="6877295" cy="41010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6375042" y="3461633"/>
            <a:ext cx="1352282" cy="479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54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789" y="296221"/>
            <a:ext cx="109728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b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 de Multimídia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2585871"/>
            <a:ext cx="4609192" cy="87576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duas vezes sobre o ícone do </a:t>
            </a:r>
            <a:r>
              <a:rPr lang="pt-BR" sz="4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286" y="1720356"/>
            <a:ext cx="7466667" cy="42952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6073857" y="4042133"/>
            <a:ext cx="1666346" cy="259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42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79" y="1843202"/>
            <a:ext cx="5998244" cy="563269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com e-mail e senha cadastrados e habilite a opção </a:t>
            </a:r>
            <a:r>
              <a:rPr lang="pt-BR" sz="4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</a:t>
            </a:r>
            <a:r>
              <a:rPr lang="pt-BR" sz="4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4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signed</a:t>
            </a:r>
            <a:r>
              <a:rPr lang="pt-BR" sz="4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 manter-se conectado: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1091" r="1029" b="1971"/>
          <a:stretch/>
        </p:blipFill>
        <p:spPr>
          <a:xfrm>
            <a:off x="6514779" y="1146042"/>
            <a:ext cx="5177841" cy="457217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0471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79" y="826910"/>
            <a:ext cx="11251842" cy="174790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Habilite o </a:t>
            </a:r>
            <a:r>
              <a:rPr lang="pt-BR" sz="4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plugin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o Word: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1119" r="1516" b="2101"/>
          <a:stretch/>
        </p:blipFill>
        <p:spPr>
          <a:xfrm>
            <a:off x="605309" y="1828798"/>
            <a:ext cx="5462182" cy="39023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1520" r="1115" b="2217"/>
          <a:stretch/>
        </p:blipFill>
        <p:spPr>
          <a:xfrm>
            <a:off x="6237761" y="1828798"/>
            <a:ext cx="5430500" cy="390229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etângulo Arredondado 7"/>
          <p:cNvSpPr/>
          <p:nvPr/>
        </p:nvSpPr>
        <p:spPr>
          <a:xfrm>
            <a:off x="3335630" y="2099253"/>
            <a:ext cx="2731861" cy="21378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3472239" y="3496944"/>
            <a:ext cx="584607" cy="458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0800000">
            <a:off x="10167105" y="2371409"/>
            <a:ext cx="445087" cy="4157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0559066" y="2445156"/>
            <a:ext cx="91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INSTALADO</a:t>
            </a:r>
            <a:endParaRPr lang="pt-B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10457647" y="5382410"/>
            <a:ext cx="612512" cy="4157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4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79" y="826910"/>
            <a:ext cx="6409388" cy="782949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Escolha o estilo de citação: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b="618"/>
          <a:stretch/>
        </p:blipFill>
        <p:spPr>
          <a:xfrm>
            <a:off x="2169908" y="2471224"/>
            <a:ext cx="7572375" cy="338888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CaixaDeTexto 12"/>
          <p:cNvSpPr txBox="1"/>
          <p:nvPr/>
        </p:nvSpPr>
        <p:spPr>
          <a:xfrm>
            <a:off x="640995" y="1429825"/>
            <a:ext cx="105408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 indent="-19050">
              <a:spcBef>
                <a:spcPts val="0"/>
              </a:spcBef>
              <a:buAutoNum type="arabicPeriod"/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pt-BR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clique na aba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vá em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Style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e, caso a norma desejada não apareça na lista, selecione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Styles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t-BR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630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40995" y="837397"/>
            <a:ext cx="10795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Na aba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Styles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digite o nome da norma, selecione a opção desejada e clique em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Na aba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Installed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clique sobre a norma e após em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Style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09" y="2301845"/>
            <a:ext cx="4830506" cy="3729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1609859" y="2588654"/>
            <a:ext cx="811369" cy="231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984123" y="3186577"/>
            <a:ext cx="734097" cy="321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9875567" y="5642133"/>
            <a:ext cx="584607" cy="458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" r="531"/>
          <a:stretch/>
        </p:blipFill>
        <p:spPr>
          <a:xfrm>
            <a:off x="6082115" y="2314724"/>
            <a:ext cx="4851041" cy="3729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Seta para a Direita 10"/>
          <p:cNvSpPr/>
          <p:nvPr/>
        </p:nvSpPr>
        <p:spPr>
          <a:xfrm>
            <a:off x="5686780" y="3966619"/>
            <a:ext cx="584607" cy="458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108880" y="2593016"/>
            <a:ext cx="601014" cy="227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9888446" y="4048028"/>
            <a:ext cx="734097" cy="321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474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79" y="826910"/>
            <a:ext cx="11251842" cy="174790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visualizar os arquivos no </a:t>
            </a:r>
            <a:r>
              <a:rPr lang="pt-BR" sz="4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formato de referência, vá em </a:t>
            </a:r>
            <a:r>
              <a:rPr lang="pt-BR" sz="4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escolha a opção </a:t>
            </a:r>
            <a:r>
              <a:rPr lang="pt-BR" sz="4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 as </a:t>
            </a:r>
            <a:r>
              <a:rPr lang="pt-BR" sz="4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Citations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119" r="742" b="2986"/>
          <a:stretch/>
        </p:blipFill>
        <p:spPr>
          <a:xfrm>
            <a:off x="391731" y="3182859"/>
            <a:ext cx="3562083" cy="186048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678" y="2922542"/>
            <a:ext cx="7191286" cy="25381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Seta para a Direita 8"/>
          <p:cNvSpPr/>
          <p:nvPr/>
        </p:nvSpPr>
        <p:spPr>
          <a:xfrm>
            <a:off x="4031088" y="3930300"/>
            <a:ext cx="584607" cy="458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6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79" y="826910"/>
            <a:ext cx="11251842" cy="174790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instalar a extensão do </a:t>
            </a:r>
            <a:r>
              <a:rPr lang="pt-BR" sz="4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navegador,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selecione a opção </a:t>
            </a:r>
            <a:r>
              <a:rPr lang="pt-BR" sz="4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</a:t>
            </a:r>
            <a:r>
              <a:rPr lang="pt-BR" sz="4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BR" sz="4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Importer</a:t>
            </a:r>
            <a:r>
              <a:rPr lang="pt-BR" sz="4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aba </a:t>
            </a:r>
            <a:r>
              <a:rPr lang="pt-BR" sz="4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9" y="2352128"/>
            <a:ext cx="6289185" cy="363997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47035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79" y="1474610"/>
            <a:ext cx="5256689" cy="3262490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página que abrir, clique em </a:t>
            </a:r>
            <a:r>
              <a:rPr lang="pt-BR" sz="4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pt-BR" sz="4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BR" sz="4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Importer</a:t>
            </a:r>
            <a:r>
              <a:rPr lang="pt-BR" sz="4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Chrome 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 outro navegador que estiver usando):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68" y="1205319"/>
            <a:ext cx="5982273" cy="437785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Seta para a Direita 6"/>
          <p:cNvSpPr/>
          <p:nvPr/>
        </p:nvSpPr>
        <p:spPr>
          <a:xfrm>
            <a:off x="5393694" y="5167432"/>
            <a:ext cx="579601" cy="4157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88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86873" y="904180"/>
            <a:ext cx="11123053" cy="1761744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seguida, clique em </a:t>
            </a:r>
            <a:r>
              <a:rPr lang="pt-BR" sz="4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Usar no Chrome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 depois em </a:t>
            </a:r>
            <a:r>
              <a:rPr lang="pt-BR" sz="4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Adicionar extensão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"/>
          <a:stretch/>
        </p:blipFill>
        <p:spPr>
          <a:xfrm>
            <a:off x="3519219" y="2251003"/>
            <a:ext cx="4777056" cy="148474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2229" r="1258" b="2839"/>
          <a:stretch/>
        </p:blipFill>
        <p:spPr>
          <a:xfrm>
            <a:off x="4124325" y="4058947"/>
            <a:ext cx="3657599" cy="17494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Seta para a Direita 7"/>
          <p:cNvSpPr/>
          <p:nvPr/>
        </p:nvSpPr>
        <p:spPr>
          <a:xfrm rot="5400000">
            <a:off x="5646957" y="3602340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416800" y="2503696"/>
            <a:ext cx="879475" cy="344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745161" y="5359400"/>
            <a:ext cx="1281114" cy="448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058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03626" y="1850909"/>
            <a:ext cx="11509331" cy="1431131"/>
          </a:xfrm>
        </p:spPr>
        <p:txBody>
          <a:bodyPr/>
          <a:lstStyle/>
          <a:p>
            <a:r>
              <a:rPr lang="pt-BR" sz="4400" u="sng" dirty="0" smtClean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4400" u="sng" dirty="0" smtClean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b="1" dirty="0" err="1" smtClean="0">
                <a:solidFill>
                  <a:srgbClr val="000000"/>
                </a:solidFill>
              </a:rPr>
              <a:t>Mendeley</a:t>
            </a:r>
            <a:r>
              <a:rPr lang="pt-BR" dirty="0" smtClean="0">
                <a:solidFill>
                  <a:srgbClr val="000000"/>
                </a:solidFill>
              </a:rPr>
              <a:t> é um software </a:t>
            </a:r>
            <a:r>
              <a:rPr lang="pt-BR" dirty="0">
                <a:solidFill>
                  <a:srgbClr val="000000"/>
                </a:solidFill>
              </a:rPr>
              <a:t>usado para gerenciar e compartilhar trabalhos de pesquisa e gerar bibliografias para artigos </a:t>
            </a:r>
            <a:r>
              <a:rPr lang="pt-BR" dirty="0" smtClean="0">
                <a:solidFill>
                  <a:srgbClr val="000000"/>
                </a:solidFill>
              </a:rPr>
              <a:t>acadêmicos</a:t>
            </a:r>
            <a:endParaRPr lang="pt-BR" u="sng" dirty="0">
              <a:solidFill>
                <a:srgbClr val="00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79" y="1699186"/>
            <a:ext cx="5891727" cy="1761744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 que vai aparecer um ícone ao lado da barra de endereço do navegador, a </a:t>
            </a:r>
            <a:r>
              <a:rPr lang="pt-BR" sz="4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extenção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4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foi instalada!: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354" r="1485" b="2209"/>
          <a:stretch/>
        </p:blipFill>
        <p:spPr>
          <a:xfrm>
            <a:off x="6540500" y="1244599"/>
            <a:ext cx="4851399" cy="466369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Elipse 12"/>
          <p:cNvSpPr/>
          <p:nvPr/>
        </p:nvSpPr>
        <p:spPr>
          <a:xfrm>
            <a:off x="10934700" y="1159345"/>
            <a:ext cx="647879" cy="5488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75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79" y="826618"/>
            <a:ext cx="11391721" cy="662604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incluir referência de livros da Biblioteca da </a:t>
            </a:r>
            <a:r>
              <a:rPr lang="pt-BR" sz="3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Unoeste</a:t>
            </a:r>
            <a:r>
              <a:rPr lang="pt-BR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197414" y="4510895"/>
            <a:ext cx="559319" cy="44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04724" y="1429929"/>
            <a:ext cx="112904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 indent="-19050">
              <a:spcBef>
                <a:spcPts val="0"/>
              </a:spcBef>
              <a:buAutoNum type="arabicPeriod"/>
            </a:pPr>
            <a:r>
              <a:rPr lang="pt-BR" sz="27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Faça a busca pelo livro no site da Biblioteca e clique sobre o título desejado;</a:t>
            </a:r>
            <a:endParaRPr lang="pt-BR" sz="2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 indent="-19050">
              <a:spcBef>
                <a:spcPts val="0"/>
              </a:spcBef>
              <a:buAutoNum type="arabicPeriod"/>
              <a:tabLst>
                <a:tab pos="0" algn="l"/>
              </a:tabLst>
            </a:pPr>
            <a:r>
              <a:rPr lang="pt-BR" sz="27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caixa que abrir, clique em </a:t>
            </a:r>
            <a:r>
              <a:rPr lang="pt-BR" sz="27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Exportar referência:</a:t>
            </a:r>
            <a:endParaRPr lang="pt-BR" sz="270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246" y="2362995"/>
            <a:ext cx="6240342" cy="36722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5399724" y="3659614"/>
            <a:ext cx="1432876" cy="340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48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596"/>
          <a:stretch/>
        </p:blipFill>
        <p:spPr>
          <a:xfrm>
            <a:off x="315824" y="2303864"/>
            <a:ext cx="5869076" cy="368637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197414" y="4510895"/>
            <a:ext cx="559319" cy="44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04724" y="896529"/>
            <a:ext cx="1129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3.Clique em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Formato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BibTeX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(compatível com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Zotero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RefWorks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EndNote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JabRef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outros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algn="just">
              <a:spcBef>
                <a:spcPts val="0"/>
              </a:spcBef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4.Em seguida será feito o download do arquivo:</a:t>
            </a:r>
          </a:p>
          <a:p>
            <a:pPr algn="just">
              <a:spcBef>
                <a:spcPts val="0"/>
              </a:spcBef>
            </a:pPr>
            <a:endParaRPr lang="pt-BR" u="sng" dirty="0"/>
          </a:p>
        </p:txBody>
      </p:sp>
      <p:sp>
        <p:nvSpPr>
          <p:cNvPr id="13" name="Retângulo 12"/>
          <p:cNvSpPr/>
          <p:nvPr/>
        </p:nvSpPr>
        <p:spPr>
          <a:xfrm>
            <a:off x="472124" y="4112332"/>
            <a:ext cx="5306376" cy="307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6360542" y="4714325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r="30940"/>
          <a:stretch/>
        </p:blipFill>
        <p:spPr>
          <a:xfrm>
            <a:off x="7204633" y="3104064"/>
            <a:ext cx="3552100" cy="20859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Retângulo 13"/>
          <p:cNvSpPr/>
          <p:nvPr/>
        </p:nvSpPr>
        <p:spPr>
          <a:xfrm>
            <a:off x="7204633" y="4749800"/>
            <a:ext cx="2129867" cy="464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087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542" y="1841500"/>
            <a:ext cx="5211553" cy="416083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t="-1041" r="70104" b="78124"/>
          <a:stretch/>
        </p:blipFill>
        <p:spPr>
          <a:xfrm>
            <a:off x="915917" y="2654362"/>
            <a:ext cx="4051121" cy="248431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197414" y="4510895"/>
            <a:ext cx="559319" cy="44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04724" y="896529"/>
            <a:ext cx="1129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5.No </a:t>
            </a:r>
            <a:r>
              <a:rPr lang="pt-BR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clique em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depois em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Files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6.Econtre o arquivo baixado e clique em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Abrir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spcBef>
                <a:spcPts val="0"/>
              </a:spcBef>
            </a:pPr>
            <a:endParaRPr lang="pt-BR" u="sng" dirty="0"/>
          </a:p>
        </p:txBody>
      </p:sp>
      <p:sp>
        <p:nvSpPr>
          <p:cNvPr id="13" name="Retângulo 12"/>
          <p:cNvSpPr/>
          <p:nvPr/>
        </p:nvSpPr>
        <p:spPr>
          <a:xfrm>
            <a:off x="1043624" y="3589249"/>
            <a:ext cx="1547176" cy="246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5331775" y="3712324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776133" y="2820546"/>
            <a:ext cx="2129867" cy="286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9359900" y="5668124"/>
            <a:ext cx="584200" cy="359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157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197414" y="4510895"/>
            <a:ext cx="559319" cy="44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33925" y="861165"/>
            <a:ext cx="1129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referência do livro foi adicionada!</a:t>
            </a:r>
            <a:endParaRPr lang="pt-BR" sz="4000" u="sng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022" y="1673627"/>
            <a:ext cx="8025714" cy="421500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Seta para a Direita 10"/>
          <p:cNvSpPr/>
          <p:nvPr/>
        </p:nvSpPr>
        <p:spPr>
          <a:xfrm rot="10800000">
            <a:off x="10083636" y="3386570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434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78" y="833029"/>
            <a:ext cx="10324921" cy="640171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3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incluir arquivos em PDF direto do navegador: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411" y="3717242"/>
            <a:ext cx="6197203" cy="179030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10197414" y="4510895"/>
            <a:ext cx="559319" cy="44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0800000">
            <a:off x="9853384" y="4459379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3660" t="8771"/>
          <a:stretch/>
        </p:blipFill>
        <p:spPr>
          <a:xfrm rot="21233318">
            <a:off x="1538933" y="2585090"/>
            <a:ext cx="2300632" cy="327485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622478" y="1480459"/>
            <a:ext cx="1129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 indent="-19050">
              <a:spcBef>
                <a:spcPts val="0"/>
              </a:spcBef>
              <a:buAutoNum type="arabicPeriod"/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Abra a página do PDF desejado;</a:t>
            </a:r>
          </a:p>
          <a:p>
            <a:pPr marL="19050" indent="-19050">
              <a:spcBef>
                <a:spcPts val="0"/>
              </a:spcBef>
              <a:buAutoNum type="arabicPeriod"/>
              <a:tabLst>
                <a:tab pos="0" algn="l"/>
              </a:tabLst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no 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ícone do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canto superior direito 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navegador:</a:t>
            </a:r>
            <a:endParaRPr lang="pt-BR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>
            <a:off x="4191000" y="4459380"/>
            <a:ext cx="812800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42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80" y="888112"/>
            <a:ext cx="10972800" cy="877188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Inicie a sessão inserindo e-mail e senha cadastrados: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026" t="1884" r="3349" b="2754"/>
          <a:stretch/>
        </p:blipFill>
        <p:spPr>
          <a:xfrm>
            <a:off x="2273301" y="2158112"/>
            <a:ext cx="3314699" cy="381306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0" y="1714500"/>
            <a:ext cx="3076636" cy="42731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Seta para a Direita 9"/>
          <p:cNvSpPr/>
          <p:nvPr/>
        </p:nvSpPr>
        <p:spPr>
          <a:xfrm>
            <a:off x="1763484" y="4954679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5715001" y="3124843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10800000">
            <a:off x="9472384" y="5081679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629400" y="3276600"/>
            <a:ext cx="1562100" cy="144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558277" y="3150173"/>
            <a:ext cx="153439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000000"/>
                </a:solidFill>
              </a:rPr>
              <a:t>xxxxxx@xxxxxxx</a:t>
            </a:r>
            <a:endParaRPr lang="pt-BR" sz="1400" dirty="0">
              <a:solidFill>
                <a:srgbClr val="000000"/>
              </a:solidFill>
            </a:endParaRPr>
          </a:p>
        </p:txBody>
      </p:sp>
      <p:sp>
        <p:nvSpPr>
          <p:cNvPr id="15" name="Texto Explicativo 1 14"/>
          <p:cNvSpPr/>
          <p:nvPr/>
        </p:nvSpPr>
        <p:spPr>
          <a:xfrm>
            <a:off x="9804398" y="3787412"/>
            <a:ext cx="1945120" cy="1148324"/>
          </a:xfrm>
          <a:prstGeom prst="borderCallout1">
            <a:avLst>
              <a:gd name="adj1" fmla="val 63880"/>
              <a:gd name="adj2" fmla="val -2652"/>
              <a:gd name="adj3" fmla="val 73167"/>
              <a:gd name="adj4" fmla="val -14933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Habilite a opção </a:t>
            </a:r>
            <a:r>
              <a:rPr lang="pt-BR" u="sng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Permanecer conectado</a:t>
            </a:r>
            <a:endParaRPr lang="pt-BR" u="sng" dirty="0">
              <a:solidFill>
                <a:srgbClr val="0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7705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80" y="888112"/>
            <a:ext cx="10972800" cy="877188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Clique em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t="1645" r="2688"/>
          <a:stretch/>
        </p:blipFill>
        <p:spPr>
          <a:xfrm>
            <a:off x="3935413" y="1588580"/>
            <a:ext cx="3735388" cy="43656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Seta para a Direita 15"/>
          <p:cNvSpPr/>
          <p:nvPr/>
        </p:nvSpPr>
        <p:spPr>
          <a:xfrm rot="10800000">
            <a:off x="7607301" y="2097853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46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480" y="888112"/>
            <a:ext cx="10972800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Abra o programa e clique em sincronizar a biblioteca,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66" y="1607278"/>
            <a:ext cx="11080825" cy="338382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Seta para a Direita 15"/>
          <p:cNvSpPr/>
          <p:nvPr/>
        </p:nvSpPr>
        <p:spPr>
          <a:xfrm rot="16200000">
            <a:off x="3098802" y="2195657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777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85980" y="888112"/>
            <a:ext cx="10972800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novo arquivo foi adicionado à biblioteca:</a:t>
            </a:r>
          </a:p>
        </p:txBody>
      </p:sp>
      <p:sp>
        <p:nvSpPr>
          <p:cNvPr id="16" name="Seta para a Direita 15"/>
          <p:cNvSpPr/>
          <p:nvPr/>
        </p:nvSpPr>
        <p:spPr>
          <a:xfrm rot="16200000">
            <a:off x="3098802" y="2195657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79" y="1612900"/>
            <a:ext cx="11080800" cy="338748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tângulo Arredondado 6"/>
          <p:cNvSpPr/>
          <p:nvPr/>
        </p:nvSpPr>
        <p:spPr>
          <a:xfrm>
            <a:off x="4191000" y="4038600"/>
            <a:ext cx="6731000" cy="419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75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1267" y="1265351"/>
            <a:ext cx="11264721" cy="52771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em mendeley.com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Crie uma conta gratuita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Baixe a versão que seja compatível com o Sistema Operacional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Instale colocando seu usuário e senha</a:t>
            </a:r>
            <a:endParaRPr lang="pt-BR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7700" y="888112"/>
            <a:ext cx="11061700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3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pt-BR" sz="3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adicionar </a:t>
            </a:r>
            <a:r>
              <a:rPr lang="pt-BR" sz="3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arquivos em PDF </a:t>
            </a:r>
            <a:r>
              <a:rPr lang="pt-BR" sz="3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salvos no computador:</a:t>
            </a:r>
            <a:endParaRPr lang="pt-BR" sz="3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b="4055"/>
          <a:stretch/>
        </p:blipFill>
        <p:spPr>
          <a:xfrm>
            <a:off x="936624" y="3170314"/>
            <a:ext cx="4760953" cy="146518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CaixaDeTexto 8"/>
          <p:cNvSpPr txBox="1"/>
          <p:nvPr/>
        </p:nvSpPr>
        <p:spPr>
          <a:xfrm>
            <a:off x="647700" y="1491898"/>
            <a:ext cx="10947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Abra o programa e clique em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Depois clique em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Files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t-BR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0" y="2770187"/>
            <a:ext cx="4613275" cy="252562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Seta para a Direita 11"/>
          <p:cNvSpPr/>
          <p:nvPr/>
        </p:nvSpPr>
        <p:spPr>
          <a:xfrm>
            <a:off x="431802" y="3838271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5883084" y="3776091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325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85979" y="969623"/>
            <a:ext cx="10947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Encontre o arquivo desejado e clique duas vezes sobre:</a:t>
            </a:r>
            <a:endParaRPr lang="pt-BR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1246" t="1724" r="-1"/>
          <a:stretch/>
        </p:blipFill>
        <p:spPr>
          <a:xfrm>
            <a:off x="1765300" y="1936178"/>
            <a:ext cx="8599676" cy="315652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Seta para a Direita 11"/>
          <p:cNvSpPr/>
          <p:nvPr/>
        </p:nvSpPr>
        <p:spPr>
          <a:xfrm rot="10800000">
            <a:off x="7416802" y="3514439"/>
            <a:ext cx="664029" cy="5392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805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545"/>
          <a:stretch/>
        </p:blipFill>
        <p:spPr>
          <a:xfrm>
            <a:off x="901878" y="1720512"/>
            <a:ext cx="10312221" cy="345246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85980" y="888112"/>
            <a:ext cx="10972800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novo arquivo foi adicionado à biblioteca: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4292599" y="4521200"/>
            <a:ext cx="6921499" cy="419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620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85980" y="888112"/>
            <a:ext cx="10972800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criar uma entrada manual: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7700" y="1491898"/>
            <a:ext cx="10947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Clique com o botão direito em um espaço em branco e escolha a opção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entry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manually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830" y="2710333"/>
            <a:ext cx="6248400" cy="26479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Seta para Baixo 6"/>
          <p:cNvSpPr/>
          <p:nvPr/>
        </p:nvSpPr>
        <p:spPr>
          <a:xfrm rot="18996359" flipV="1">
            <a:off x="7547186" y="5090576"/>
            <a:ext cx="207658" cy="227466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28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47699" y="1195688"/>
            <a:ext cx="57402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Escolha o tipo de documento e preencha os dados da publicação;</a:t>
            </a:r>
          </a:p>
          <a:p>
            <a:pPr algn="just"/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Se preferir, adicione a página da internet em que o trabalho está indexado (URL) ou adicione o arquivo salvo no seu computador (Files):</a:t>
            </a:r>
            <a:endParaRPr lang="pt-BR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91" y="772732"/>
            <a:ext cx="3239440" cy="523180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Seta para a Direita 9"/>
          <p:cNvSpPr/>
          <p:nvPr/>
        </p:nvSpPr>
        <p:spPr>
          <a:xfrm rot="1345502">
            <a:off x="6644605" y="1072818"/>
            <a:ext cx="353809" cy="2958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10800000">
            <a:off x="7505343" y="3826751"/>
            <a:ext cx="353809" cy="2958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10800000">
            <a:off x="7505342" y="4878365"/>
            <a:ext cx="353809" cy="2958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3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499279" y="1105982"/>
            <a:ext cx="5512157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possível criar pastas temáticas para organizar os documentos. No lado esquerdo da tela clique na opção </a:t>
            </a:r>
            <a:r>
              <a:rPr lang="pt-BR" sz="4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pt-BR" sz="4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Folder...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r="1515"/>
          <a:stretch/>
        </p:blipFill>
        <p:spPr>
          <a:xfrm>
            <a:off x="1833629" y="1105982"/>
            <a:ext cx="3021705" cy="474175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Seta para a Direita 12"/>
          <p:cNvSpPr/>
          <p:nvPr/>
        </p:nvSpPr>
        <p:spPr>
          <a:xfrm rot="10593946">
            <a:off x="3353025" y="4912361"/>
            <a:ext cx="353809" cy="2958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62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10485" y="921171"/>
            <a:ext cx="10796787" cy="1750565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criar a pasta, basta arrastar o documento desejado para dentro dela: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32183" b="59144"/>
          <a:stretch/>
        </p:blipFill>
        <p:spPr>
          <a:xfrm>
            <a:off x="2386885" y="2221938"/>
            <a:ext cx="7697273" cy="370975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Seta em Curva para Baixo 8"/>
          <p:cNvSpPr/>
          <p:nvPr/>
        </p:nvSpPr>
        <p:spPr>
          <a:xfrm rot="11150831">
            <a:off x="4078290" y="5322578"/>
            <a:ext cx="1326524" cy="551297"/>
          </a:xfrm>
          <a:prstGeom prst="curvedDownArrow">
            <a:avLst>
              <a:gd name="adj1" fmla="val 23979"/>
              <a:gd name="adj2" fmla="val 65667"/>
              <a:gd name="adj3" fmla="val 504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17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Trabalhando com o Word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5980" y="910771"/>
            <a:ext cx="10909299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Dentro do Word, o espaço do </a:t>
            </a:r>
            <a:r>
              <a:rPr lang="pt-BR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encontra-se na aba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Referências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60" t="349" r="15528" b="70780"/>
          <a:stretch/>
        </p:blipFill>
        <p:spPr>
          <a:xfrm>
            <a:off x="1532586" y="2296308"/>
            <a:ext cx="8633622" cy="197947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4606585" y="2662302"/>
            <a:ext cx="4704839" cy="1613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407726" y="2296308"/>
            <a:ext cx="1421851" cy="365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139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Trabalhando com o Word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5980" y="910771"/>
            <a:ext cx="10909299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adicionar uma citação, selecione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depois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80" y="1910176"/>
            <a:ext cx="5515198" cy="368834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2395471" y="2134269"/>
            <a:ext cx="437882" cy="673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27465" t="51551" r="37359" b="40527"/>
          <a:stretch/>
        </p:blipFill>
        <p:spPr>
          <a:xfrm>
            <a:off x="6851561" y="3066693"/>
            <a:ext cx="4780584" cy="861367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597910" y="3441142"/>
            <a:ext cx="1190034" cy="422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6230334" y="3253214"/>
            <a:ext cx="621227" cy="6104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30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Trabalhando com o Word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5980" y="910771"/>
            <a:ext cx="10909299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Escolha um documento e clique em </a:t>
            </a:r>
            <a:r>
              <a:rPr lang="pt-BR" sz="4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Cite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b="67727"/>
          <a:stretch/>
        </p:blipFill>
        <p:spPr>
          <a:xfrm>
            <a:off x="622479" y="1974929"/>
            <a:ext cx="11207359" cy="28935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2973564" y="2380941"/>
            <a:ext cx="437882" cy="476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11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Criando uma conta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726" y="1859069"/>
            <a:ext cx="8498139" cy="41269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7556" y="878019"/>
            <a:ext cx="11264721" cy="87576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em </a:t>
            </a:r>
            <a:r>
              <a:rPr lang="pt-BR" sz="44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pt-BR" sz="4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BR" sz="44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  <a:r>
              <a:rPr lang="pt-BR" sz="4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44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pt-BR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t-BR" sz="4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959376" y="5626128"/>
            <a:ext cx="1017174" cy="11006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2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Trabalhando com o Word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5980" y="910771"/>
            <a:ext cx="10909299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Citação adicionada: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67" y="1878757"/>
            <a:ext cx="10474412" cy="17015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1867437" y="2266681"/>
            <a:ext cx="9395366" cy="103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70867" y="2613550"/>
            <a:ext cx="9395366" cy="103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938748" y="2964871"/>
            <a:ext cx="9395366" cy="103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890817" y="2613045"/>
            <a:ext cx="9395366" cy="103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867437" y="2964366"/>
            <a:ext cx="9395366" cy="103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938013" y="3328566"/>
            <a:ext cx="9395366" cy="103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153507" y="3028533"/>
            <a:ext cx="3093523" cy="439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84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Trabalhando com o Word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5980" y="1310016"/>
            <a:ext cx="3770110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Insira as Referências Bibliográficas clicando em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Bibliography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 aba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Referências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344" y="1244098"/>
            <a:ext cx="6455248" cy="431701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8337604" y="1510927"/>
            <a:ext cx="1360187" cy="267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514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Trabalhando com o Word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194" y="1700547"/>
            <a:ext cx="8303173" cy="34748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11738" y="955093"/>
            <a:ext cx="9964848" cy="603786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Referência pronta: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96225" y="3953814"/>
            <a:ext cx="154547" cy="283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066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Trabalhando com o Word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11738" y="955092"/>
            <a:ext cx="11033794" cy="719161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precise fazer alguma alteração manual na citação, como, por exemplo, inserir as informações dentro do texto ao invés de usar os parênteses, ou acrescentar o número de páginas nas citações diretas, irá aparecer a seguinte mensagem: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96225" y="3953814"/>
            <a:ext cx="154547" cy="283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9120" t="40855" r="16021" b="29171"/>
          <a:stretch/>
        </p:blipFill>
        <p:spPr>
          <a:xfrm>
            <a:off x="2331076" y="2913288"/>
            <a:ext cx="6890197" cy="254735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3984545" y="4122569"/>
            <a:ext cx="3884447" cy="861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o Explicativo 1 9"/>
          <p:cNvSpPr/>
          <p:nvPr/>
        </p:nvSpPr>
        <p:spPr>
          <a:xfrm>
            <a:off x="9804397" y="4122568"/>
            <a:ext cx="1941135" cy="813167"/>
          </a:xfrm>
          <a:prstGeom prst="borderCallout1">
            <a:avLst>
              <a:gd name="adj1" fmla="val 63880"/>
              <a:gd name="adj2" fmla="val -2652"/>
              <a:gd name="adj3" fmla="val 127016"/>
              <a:gd name="adj4" fmla="val -15331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Clique em </a:t>
            </a:r>
            <a:r>
              <a:rPr lang="pt-BR" u="sng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pt-BR" u="sng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pt-BR" u="sng" dirty="0" err="1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Keep</a:t>
            </a:r>
            <a:r>
              <a:rPr lang="pt-BR" u="sng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Manual </a:t>
            </a:r>
            <a:r>
              <a:rPr lang="pt-BR" u="sng" dirty="0" err="1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Edit</a:t>
            </a:r>
            <a:endParaRPr lang="pt-BR" u="sng" dirty="0">
              <a:solidFill>
                <a:srgbClr val="0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1241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Trabalhando com o Word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11738" y="955092"/>
            <a:ext cx="11033794" cy="719161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precisar trocar de norma, entre na aba 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Referências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em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Style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escolha a opção desejada, e se não constar na lista adicione em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pt-BR" sz="30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Styles</a:t>
            </a:r>
            <a:r>
              <a:rPr lang="pt-BR" sz="30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pt-BR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96225" y="3953814"/>
            <a:ext cx="154547" cy="283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27254" t="55" r="20352" b="66407"/>
          <a:stretch/>
        </p:blipFill>
        <p:spPr>
          <a:xfrm>
            <a:off x="2914918" y="2601532"/>
            <a:ext cx="6387922" cy="327123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Retângulo 11"/>
          <p:cNvSpPr/>
          <p:nvPr/>
        </p:nvSpPr>
        <p:spPr>
          <a:xfrm>
            <a:off x="4886066" y="3593206"/>
            <a:ext cx="1514733" cy="231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927798" y="2882721"/>
            <a:ext cx="884350" cy="298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142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Trabalhando com o Word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96225" y="3953814"/>
            <a:ext cx="154547" cy="283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1205" t="1433"/>
          <a:stretch/>
        </p:blipFill>
        <p:spPr>
          <a:xfrm>
            <a:off x="3011512" y="1000448"/>
            <a:ext cx="6171127" cy="50139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5236730" y="1558344"/>
            <a:ext cx="1129729" cy="2060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0800000">
            <a:off x="5054906" y="4159876"/>
            <a:ext cx="440922" cy="3657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2723834" y="5265313"/>
            <a:ext cx="440922" cy="3657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032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789" y="296221"/>
            <a:ext cx="109728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Desconectando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computadores públicos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115909" y="2444204"/>
            <a:ext cx="5344732" cy="87576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Lembre-se de </a:t>
            </a:r>
            <a:r>
              <a:rPr lang="pt-BR" sz="4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desconectar sua </a:t>
            </a:r>
            <a:r>
              <a:rPr lang="pt-BR" sz="4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 </a:t>
            </a:r>
            <a:r>
              <a:rPr lang="pt-BR" sz="4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programa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 de sair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b="37091"/>
          <a:stretch/>
        </p:blipFill>
        <p:spPr>
          <a:xfrm>
            <a:off x="5413828" y="1676766"/>
            <a:ext cx="6559262" cy="43031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6165850" y="5060950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chemeClr val="bg2">
                    <a:lumMod val="25000"/>
                  </a:schemeClr>
                </a:solidFill>
              </a:rPr>
              <a:t>xxxxxxxx@xxxxxxxx</a:t>
            </a: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413828" y="5069743"/>
            <a:ext cx="3222172" cy="268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4804179" y="4905017"/>
            <a:ext cx="558849" cy="563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8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433" y="1673123"/>
            <a:ext cx="2352675" cy="43719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45" y="1659283"/>
            <a:ext cx="2381250" cy="4381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789" y="296221"/>
            <a:ext cx="109728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Desconectando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em computadores públicos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7800" y="1570108"/>
            <a:ext cx="5169377" cy="87576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Lembre-se de </a:t>
            </a:r>
            <a:r>
              <a:rPr lang="pt-B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desconectar </a:t>
            </a:r>
            <a:r>
              <a:rPr lang="pt-B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extensão </a:t>
            </a:r>
            <a:r>
              <a:rPr lang="pt-BR" sz="40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navegador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 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sair</a:t>
            </a:r>
          </a:p>
        </p:txBody>
      </p:sp>
      <p:sp>
        <p:nvSpPr>
          <p:cNvPr id="11" name="Retângulo 10"/>
          <p:cNvSpPr/>
          <p:nvPr/>
        </p:nvSpPr>
        <p:spPr>
          <a:xfrm flipH="1">
            <a:off x="7464815" y="5613400"/>
            <a:ext cx="337456" cy="228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6911636" y="1639687"/>
            <a:ext cx="333828" cy="2589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8037965" y="3246754"/>
            <a:ext cx="448967" cy="5948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7089436" y="5588000"/>
            <a:ext cx="333828" cy="2589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10068161" y="2052170"/>
            <a:ext cx="333828" cy="2589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flipH="1">
            <a:off x="7270863" y="1659283"/>
            <a:ext cx="251189" cy="207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 flipH="1">
            <a:off x="10452788" y="2052171"/>
            <a:ext cx="583511" cy="258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23506" y="4286457"/>
            <a:ext cx="4797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no 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ícone do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em seguida selecione “</a:t>
            </a:r>
            <a:r>
              <a:rPr lang="pt-BR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e por último </a:t>
            </a:r>
            <a:r>
              <a:rPr lang="pt-BR" sz="30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</a:t>
            </a:r>
            <a:r>
              <a:rPr lang="pt-BR" sz="3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</a:t>
            </a:r>
            <a:r>
              <a:rPr lang="pt-BR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23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9300" y="2209802"/>
            <a:ext cx="10972800" cy="3845023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caso de dúvidas ou sugestões, entre em contato conosco pelo endereço de e-mail abaixo:</a:t>
            </a:r>
            <a:r>
              <a:rPr lang="pt-BR" altLang="pt-BR" sz="3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/>
            </a:r>
            <a:br>
              <a:rPr lang="pt-BR" altLang="pt-BR" sz="3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pt-BR" altLang="pt-BR" sz="3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/>
            </a:r>
            <a:br>
              <a:rPr lang="pt-BR" altLang="pt-BR" sz="3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pt-BR" altLang="pt-BR" sz="3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bibliotecarios@unoeste.br</a:t>
            </a:r>
            <a:endParaRPr lang="pt-BR" altLang="pt-B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t-BR" altLang="pt-BR" dirty="0">
              <a:solidFill>
                <a:srgbClr val="004C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94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1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Criando uma conta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67" t="2618" r="5618" b="3593"/>
          <a:stretch/>
        </p:blipFill>
        <p:spPr>
          <a:xfrm>
            <a:off x="1738647" y="2318200"/>
            <a:ext cx="3631842" cy="360608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7556" y="878019"/>
            <a:ext cx="11264721" cy="87576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Digite seu e-mail e depois </a:t>
            </a:r>
            <a:b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registre seus dados: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5246" t="3056" r="5383"/>
          <a:stretch/>
        </p:blipFill>
        <p:spPr>
          <a:xfrm>
            <a:off x="7057623" y="1324125"/>
            <a:ext cx="2833352" cy="46387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7070502" y="2588982"/>
            <a:ext cx="1403797" cy="15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005203" y="2507604"/>
            <a:ext cx="153439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solidFill>
                  <a:srgbClr val="000000"/>
                </a:solidFill>
              </a:rPr>
              <a:t>xxxxxx@xxxxxxx</a:t>
            </a:r>
            <a:endParaRPr lang="pt-BR" sz="1400" dirty="0">
              <a:solidFill>
                <a:srgbClr val="000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5882553" y="4121242"/>
            <a:ext cx="820771" cy="674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Conector de Seta Reta 12"/>
          <p:cNvCxnSpPr/>
          <p:nvPr/>
        </p:nvCxnSpPr>
        <p:spPr>
          <a:xfrm flipH="1">
            <a:off x="8787556" y="5370490"/>
            <a:ext cx="768568" cy="11409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8616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Criando uma conta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7557" y="878019"/>
            <a:ext cx="5733244" cy="87576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Insira informações sobre você ou pule esta etapa: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6385" r="8791" b="3099"/>
          <a:stretch/>
        </p:blipFill>
        <p:spPr>
          <a:xfrm>
            <a:off x="6234450" y="1006808"/>
            <a:ext cx="3257280" cy="4921658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4" name="Conector de Seta Reta 13"/>
          <p:cNvCxnSpPr/>
          <p:nvPr/>
        </p:nvCxnSpPr>
        <p:spPr>
          <a:xfrm flipH="1">
            <a:off x="8241456" y="5802290"/>
            <a:ext cx="768568" cy="11409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Conector de Seta Reta 14"/>
          <p:cNvCxnSpPr/>
          <p:nvPr/>
        </p:nvCxnSpPr>
        <p:spPr>
          <a:xfrm flipH="1">
            <a:off x="8787556" y="5370490"/>
            <a:ext cx="768568" cy="11409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Conector de Seta Reta 15"/>
          <p:cNvCxnSpPr/>
          <p:nvPr/>
        </p:nvCxnSpPr>
        <p:spPr>
          <a:xfrm flipH="1">
            <a:off x="9308256" y="2983388"/>
            <a:ext cx="737444" cy="23611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59347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7556" y="878019"/>
            <a:ext cx="11232343" cy="87576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 em </a:t>
            </a:r>
            <a:r>
              <a:rPr lang="pt-BR" sz="42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</a:t>
            </a: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escolha a opção do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Operacional do seu computador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(Windows, </a:t>
            </a:r>
            <a:r>
              <a:rPr lang="pt-BR" sz="4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macOS</a:t>
            </a: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Linux): </a:t>
            </a:r>
          </a:p>
        </p:txBody>
      </p:sp>
      <p:pic>
        <p:nvPicPr>
          <p:cNvPr id="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8027" y="3060700"/>
            <a:ext cx="4841574" cy="27686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212" y="3060701"/>
            <a:ext cx="4842000" cy="2768599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1" name="Conector de Seta Reta 10"/>
          <p:cNvCxnSpPr/>
          <p:nvPr/>
        </p:nvCxnSpPr>
        <p:spPr>
          <a:xfrm flipH="1" flipV="1">
            <a:off x="5409356" y="3375300"/>
            <a:ext cx="844" cy="930000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ector de Seta Reta 16"/>
          <p:cNvCxnSpPr/>
          <p:nvPr/>
        </p:nvCxnSpPr>
        <p:spPr>
          <a:xfrm>
            <a:off x="6567153" y="4739068"/>
            <a:ext cx="895350" cy="12700"/>
          </a:xfrm>
          <a:prstGeom prst="straightConnector1">
            <a:avLst/>
          </a:prstGeom>
          <a:noFill/>
          <a:ln w="1587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3689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479" y="-34455"/>
            <a:ext cx="109728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1497" y="812892"/>
            <a:ext cx="11232343" cy="87576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 o passo a passo para instalar: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26" y="2027550"/>
            <a:ext cx="2758469" cy="24140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r="557"/>
          <a:stretch/>
        </p:blipFill>
        <p:spPr>
          <a:xfrm>
            <a:off x="3213435" y="2017177"/>
            <a:ext cx="2757600" cy="24243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/>
          <a:srcRect r="1100"/>
          <a:stretch/>
        </p:blipFill>
        <p:spPr>
          <a:xfrm>
            <a:off x="6238580" y="2017177"/>
            <a:ext cx="2757600" cy="24243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/>
          <a:srcRect l="914" t="859" r="761" b="1338"/>
          <a:stretch/>
        </p:blipFill>
        <p:spPr>
          <a:xfrm>
            <a:off x="9263934" y="2017176"/>
            <a:ext cx="2757600" cy="242437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Seta para a Direita 15"/>
          <p:cNvSpPr/>
          <p:nvPr/>
        </p:nvSpPr>
        <p:spPr>
          <a:xfrm>
            <a:off x="2905568" y="3094136"/>
            <a:ext cx="321972" cy="270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5932189" y="3094136"/>
            <a:ext cx="321972" cy="270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8945732" y="3071584"/>
            <a:ext cx="321972" cy="270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931830" y="4156701"/>
            <a:ext cx="531969" cy="281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4956970" y="4156701"/>
            <a:ext cx="531969" cy="281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7989730" y="4164320"/>
            <a:ext cx="531969" cy="281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11007250" y="4179560"/>
            <a:ext cx="531969" cy="281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30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789" y="296221"/>
            <a:ext cx="109728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Usando o </a:t>
            </a:r>
            <a:r>
              <a:rPr lang="pt-B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Mendeley</a:t>
            </a:r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b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 de Multimídia</a:t>
            </a:r>
            <a:endParaRPr lang="pt-B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803" t="10617" r="17821" b="16498"/>
          <a:stretch/>
        </p:blipFill>
        <p:spPr>
          <a:xfrm>
            <a:off x="11262803" y="62319"/>
            <a:ext cx="864802" cy="7104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3416" y="2443766"/>
            <a:ext cx="4609192" cy="875762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em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2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Meu Computador</a:t>
            </a:r>
            <a:r>
              <a:rPr lang="pt-BR" sz="4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952" y="1673123"/>
            <a:ext cx="6598480" cy="431555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4" name="Seta para a Direita 23"/>
          <p:cNvSpPr/>
          <p:nvPr/>
        </p:nvSpPr>
        <p:spPr>
          <a:xfrm>
            <a:off x="5820191" y="4137324"/>
            <a:ext cx="558849" cy="563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016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ESTE">
  <a:themeElements>
    <a:clrScheme name="UNOESTE">
      <a:dk1>
        <a:srgbClr val="004C00"/>
      </a:dk1>
      <a:lt1>
        <a:sysClr val="window" lastClr="FFFFFF"/>
      </a:lt1>
      <a:dk2>
        <a:srgbClr val="006600"/>
      </a:dk2>
      <a:lt2>
        <a:srgbClr val="D8D8D8"/>
      </a:lt2>
      <a:accent1>
        <a:srgbClr val="9BBB59"/>
      </a:accent1>
      <a:accent2>
        <a:srgbClr val="92D050"/>
      </a:accent2>
      <a:accent3>
        <a:srgbClr val="00B050"/>
      </a:accent3>
      <a:accent4>
        <a:srgbClr val="F79646"/>
      </a:accent4>
      <a:accent5>
        <a:srgbClr val="FFC000"/>
      </a:accent5>
      <a:accent6>
        <a:srgbClr val="FAC08F"/>
      </a:accent6>
      <a:hlink>
        <a:srgbClr val="FF9900"/>
      </a:hlink>
      <a:folHlink>
        <a:srgbClr val="CCFF66"/>
      </a:folHlink>
    </a:clrScheme>
    <a:fontScheme name="UNOESTE">
      <a:majorFont>
        <a:latin typeface="Helvetica65-Medium"/>
        <a:ea typeface=""/>
        <a:cs typeface=""/>
      </a:majorFont>
      <a:minorFont>
        <a:latin typeface="Helvetica"/>
        <a:ea typeface=""/>
        <a:cs typeface="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10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11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12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13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14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15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16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17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18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19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2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20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21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22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23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24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25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26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27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28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29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3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30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31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32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33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34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35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36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37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38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39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4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40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41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5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6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7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8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ppt/theme/themeOverride9.xml><?xml version="1.0" encoding="utf-8"?>
<a:themeOverride xmlns:a="http://schemas.openxmlformats.org/drawingml/2006/main">
  <a:clrScheme name="UNOESTE">
    <a:dk1>
      <a:srgbClr val="004C00"/>
    </a:dk1>
    <a:lt1>
      <a:sysClr val="window" lastClr="FFFFFF"/>
    </a:lt1>
    <a:dk2>
      <a:srgbClr val="006600"/>
    </a:dk2>
    <a:lt2>
      <a:srgbClr val="D8D8D8"/>
    </a:lt2>
    <a:accent1>
      <a:srgbClr val="9BBB59"/>
    </a:accent1>
    <a:accent2>
      <a:srgbClr val="92D050"/>
    </a:accent2>
    <a:accent3>
      <a:srgbClr val="00B050"/>
    </a:accent3>
    <a:accent4>
      <a:srgbClr val="F79646"/>
    </a:accent4>
    <a:accent5>
      <a:srgbClr val="FFC000"/>
    </a:accent5>
    <a:accent6>
      <a:srgbClr val="FAC08F"/>
    </a:accent6>
    <a:hlink>
      <a:srgbClr val="FF9900"/>
    </a:hlink>
    <a:folHlink>
      <a:srgbClr val="CCFF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925</Words>
  <Application>Microsoft Office PowerPoint</Application>
  <PresentationFormat>Widescreen</PresentationFormat>
  <Paragraphs>123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7" baseType="lpstr">
      <vt:lpstr>Arial</vt:lpstr>
      <vt:lpstr>Calibri</vt:lpstr>
      <vt:lpstr>Helvetica</vt:lpstr>
      <vt:lpstr>Helvetica65-Medium</vt:lpstr>
      <vt:lpstr>Leelawadee</vt:lpstr>
      <vt:lpstr>Roboto</vt:lpstr>
      <vt:lpstr>Wingdings</vt:lpstr>
      <vt:lpstr>UNOESTE</vt:lpstr>
      <vt:lpstr>Tutorial de instalação e    utilização do Mendeley  </vt:lpstr>
      <vt:lpstr> Mendeley é um software usado para gerenciar e compartilhar trabalhos de pesquisa e gerar bibliografias para artigos acadêmicos</vt:lpstr>
      <vt:lpstr>Apresentação do PowerPoint</vt:lpstr>
      <vt:lpstr>Criando uma conta Mendeley</vt:lpstr>
      <vt:lpstr>Criando uma conta Mendeley</vt:lpstr>
      <vt:lpstr>Criando uma conta Mendeley</vt:lpstr>
      <vt:lpstr>Instalando o Mendeley</vt:lpstr>
      <vt:lpstr>Instalando o Mendeley</vt:lpstr>
      <vt:lpstr>Usando o Mendeley no  Centro de Multimídia</vt:lpstr>
      <vt:lpstr>Usando o Mendeley no  Centro de Multimídia</vt:lpstr>
      <vt:lpstr>Usando o Mendeley no  Centro de Multimídia</vt:lpstr>
      <vt:lpstr>Configurando o Mendeley</vt:lpstr>
      <vt:lpstr>Configurando o Mendeley</vt:lpstr>
      <vt:lpstr>Configurando o Mendeley</vt:lpstr>
      <vt:lpstr>Configurando o Mendeley</vt:lpstr>
      <vt:lpstr>Configurando o Mendeley</vt:lpstr>
      <vt:lpstr>Configurando o Mendeley</vt:lpstr>
      <vt:lpstr>Configurando o Mendeley</vt:lpstr>
      <vt:lpstr>Configurando o Mendeley</vt:lpstr>
      <vt:lpstr>Configurando o Mendeley</vt:lpstr>
      <vt:lpstr>Usando o Mendeley</vt:lpstr>
      <vt:lpstr>Usando o Mendeley</vt:lpstr>
      <vt:lpstr>Usando o Mendeley</vt:lpstr>
      <vt:lpstr>Usando o Mendeley</vt:lpstr>
      <vt:lpstr>Usando o Mendeley</vt:lpstr>
      <vt:lpstr>Usando o Mendeley</vt:lpstr>
      <vt:lpstr>Usando o Mendeley</vt:lpstr>
      <vt:lpstr>Usando o Mendeley</vt:lpstr>
      <vt:lpstr>Usando o Mendeley</vt:lpstr>
      <vt:lpstr>Usando o Mendeley</vt:lpstr>
      <vt:lpstr>Usando o Mendeley</vt:lpstr>
      <vt:lpstr>Usando o Mendeley</vt:lpstr>
      <vt:lpstr>Usando o Mendeley</vt:lpstr>
      <vt:lpstr>Usando o Mendeley</vt:lpstr>
      <vt:lpstr>Usando o Mendeley</vt:lpstr>
      <vt:lpstr>Usando o Mendeley</vt:lpstr>
      <vt:lpstr>Trabalhando com o Word</vt:lpstr>
      <vt:lpstr>Trabalhando com o Word</vt:lpstr>
      <vt:lpstr>Trabalhando com o Word</vt:lpstr>
      <vt:lpstr>Trabalhando com o Word</vt:lpstr>
      <vt:lpstr>Trabalhando com o Word</vt:lpstr>
      <vt:lpstr>Trabalhando com o Word</vt:lpstr>
      <vt:lpstr>Trabalhando com o Word</vt:lpstr>
      <vt:lpstr>Trabalhando com o Word</vt:lpstr>
      <vt:lpstr>Trabalhando com o Word</vt:lpstr>
      <vt:lpstr>Desconectando o Mendeley em computadores públicos</vt:lpstr>
      <vt:lpstr>Desconectando o Mendeley  em computadores públicos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 Lattes</dc:title>
  <dc:creator>90245</dc:creator>
  <cp:lastModifiedBy>Windows User</cp:lastModifiedBy>
  <cp:revision>91</cp:revision>
  <dcterms:created xsi:type="dcterms:W3CDTF">2019-08-26T14:38:53Z</dcterms:created>
  <dcterms:modified xsi:type="dcterms:W3CDTF">2020-02-21T14:00:45Z</dcterms:modified>
</cp:coreProperties>
</file>